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3" r:id="rId5"/>
    <p:sldId id="262" r:id="rId6"/>
    <p:sldId id="258" r:id="rId7"/>
    <p:sldId id="259" r:id="rId8"/>
    <p:sldId id="264" r:id="rId9"/>
    <p:sldId id="260" r:id="rId10"/>
    <p:sldId id="261" r:id="rId11"/>
    <p:sldId id="265" r:id="rId12"/>
    <p:sldId id="266" r:id="rId13"/>
    <p:sldId id="267" r:id="rId14"/>
    <p:sldId id="268" r:id="rId15"/>
    <p:sldId id="269"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74" d="100"/>
          <a:sy n="74" d="100"/>
        </p:scale>
        <p:origin x="49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FA4F30-FB7C-4635-AE2E-45EC476318D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D3B20-E82C-42AF-90D5-AB8CE2D29E5F}" type="slidenum">
              <a:rPr lang="en-US" smtClean="0"/>
              <a:t>‹#›</a:t>
            </a:fld>
            <a:endParaRPr lang="en-US"/>
          </a:p>
        </p:txBody>
      </p:sp>
    </p:spTree>
    <p:extLst>
      <p:ext uri="{BB962C8B-B14F-4D97-AF65-F5344CB8AC3E}">
        <p14:creationId xmlns:p14="http://schemas.microsoft.com/office/powerpoint/2010/main" val="379477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FA4F30-FB7C-4635-AE2E-45EC476318D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D3B20-E82C-42AF-90D5-AB8CE2D29E5F}" type="slidenum">
              <a:rPr lang="en-US" smtClean="0"/>
              <a:t>‹#›</a:t>
            </a:fld>
            <a:endParaRPr lang="en-US"/>
          </a:p>
        </p:txBody>
      </p:sp>
    </p:spTree>
    <p:extLst>
      <p:ext uri="{BB962C8B-B14F-4D97-AF65-F5344CB8AC3E}">
        <p14:creationId xmlns:p14="http://schemas.microsoft.com/office/powerpoint/2010/main" val="2007225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FA4F30-FB7C-4635-AE2E-45EC476318D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D3B20-E82C-42AF-90D5-AB8CE2D29E5F}" type="slidenum">
              <a:rPr lang="en-US" smtClean="0"/>
              <a:t>‹#›</a:t>
            </a:fld>
            <a:endParaRPr lang="en-US"/>
          </a:p>
        </p:txBody>
      </p:sp>
    </p:spTree>
    <p:extLst>
      <p:ext uri="{BB962C8B-B14F-4D97-AF65-F5344CB8AC3E}">
        <p14:creationId xmlns:p14="http://schemas.microsoft.com/office/powerpoint/2010/main" val="3643333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43313D-1802-434C-A3CC-560C6EF443BB}" type="slidenum">
              <a:rPr lang="en-US" altLang="en-US" smtClean="0">
                <a:solidFill>
                  <a:prstClr val="black">
                    <a:tint val="75000"/>
                  </a:prstClr>
                </a:solidFill>
              </a: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30707295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EE158E-B9D5-458B-8D46-93880769F173}" type="slidenum">
              <a:rPr lang="en-US" altLang="en-US" smtClean="0">
                <a:solidFill>
                  <a:prstClr val="black">
                    <a:tint val="75000"/>
                  </a:prstClr>
                </a:solidFill>
              </a: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101497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0A5180-DD9B-44F3-B10E-6481DC894534}" type="slidenum">
              <a:rPr lang="en-US" altLang="en-US" smtClean="0">
                <a:solidFill>
                  <a:prstClr val="black">
                    <a:tint val="75000"/>
                  </a:prstClr>
                </a:solidFill>
              </a: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219297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C49DEC-2DF2-41E3-9D78-201EE07B6A88}" type="slidenum">
              <a:rPr lang="en-US" altLang="en-US" smtClean="0">
                <a:solidFill>
                  <a:prstClr val="black">
                    <a:tint val="75000"/>
                  </a:prstClr>
                </a:solidFill>
              </a: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382557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09E30C-6557-463D-911D-2A455BF9D533}" type="slidenum">
              <a:rPr lang="en-US" altLang="en-US" smtClean="0">
                <a:solidFill>
                  <a:prstClr val="black">
                    <a:tint val="75000"/>
                  </a:prstClr>
                </a:solidFill>
              </a: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4111021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83FB01-89F8-47CB-84E9-B13B987092D3}" type="slidenum">
              <a:rPr lang="en-US" altLang="en-US" smtClean="0">
                <a:solidFill>
                  <a:prstClr val="black">
                    <a:tint val="75000"/>
                  </a:prstClr>
                </a:solidFill>
              </a: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787409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07378C8-6D55-42C5-A16A-691D7188494C}" type="datetime1">
              <a:rPr lang="en-US" smtClean="0">
                <a:solidFill>
                  <a:prstClr val="black">
                    <a:tint val="75000"/>
                  </a:prstClr>
                </a:solidFill>
              </a:rPr>
              <a:pPr>
                <a:defRPr/>
              </a:pPr>
              <a:t>12/4/2021</a:t>
            </a:fld>
            <a:endParaRPr lang="en-US">
              <a:solidFill>
                <a:prstClr val="black">
                  <a:tint val="75000"/>
                </a:prstClr>
              </a:solidFill>
              <a:latin typeface="Times New Roman" panose="02020603050405020304" pitchFamily="18" charset="0"/>
            </a:endParaRPr>
          </a:p>
        </p:txBody>
      </p:sp>
      <p:sp>
        <p:nvSpPr>
          <p:cNvPr id="3" name="Footer Placeholder 2"/>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B2D47E-1946-4A14-98BA-3A15AC9430E3}" type="slidenum">
              <a:rPr lang="en-US" altLang="en-US" smtClean="0">
                <a:solidFill>
                  <a:prstClr val="black">
                    <a:tint val="75000"/>
                  </a:prstClr>
                </a:solidFill>
              </a: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707435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22E883-9018-4831-866F-D7CE5795589E}" type="slidenum">
              <a:rPr lang="en-US" altLang="en-US" smtClean="0">
                <a:solidFill>
                  <a:prstClr val="black">
                    <a:tint val="75000"/>
                  </a:prstClr>
                </a:solidFill>
              </a: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433264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FA4F30-FB7C-4635-AE2E-45EC476318D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D3B20-E82C-42AF-90D5-AB8CE2D29E5F}" type="slidenum">
              <a:rPr lang="en-US" smtClean="0"/>
              <a:t>‹#›</a:t>
            </a:fld>
            <a:endParaRPr lang="en-US"/>
          </a:p>
        </p:txBody>
      </p:sp>
    </p:spTree>
    <p:extLst>
      <p:ext uri="{BB962C8B-B14F-4D97-AF65-F5344CB8AC3E}">
        <p14:creationId xmlns:p14="http://schemas.microsoft.com/office/powerpoint/2010/main" val="1466798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6FE2C4-C33C-4A79-90D7-A6307A570237}" type="slidenum">
              <a:rPr lang="en-US" altLang="en-US" smtClean="0">
                <a:solidFill>
                  <a:prstClr val="black">
                    <a:tint val="75000"/>
                  </a:prstClr>
                </a:solidFill>
              </a: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578958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34AC94-C550-4D01-8388-3E18750BCEA7}" type="slidenum">
              <a:rPr lang="en-US" altLang="en-US" smtClean="0">
                <a:solidFill>
                  <a:prstClr val="black">
                    <a:tint val="75000"/>
                  </a:prstClr>
                </a:solidFill>
              </a: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931490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778959-A6D5-4E48-84F6-C4AC6BDBC229}" type="slidenum">
              <a:rPr lang="en-US" altLang="en-US" smtClean="0">
                <a:solidFill>
                  <a:prstClr val="black">
                    <a:tint val="75000"/>
                  </a:prstClr>
                </a:solidFill>
              </a: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71363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FA4F30-FB7C-4635-AE2E-45EC476318D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D3B20-E82C-42AF-90D5-AB8CE2D29E5F}" type="slidenum">
              <a:rPr lang="en-US" smtClean="0"/>
              <a:t>‹#›</a:t>
            </a:fld>
            <a:endParaRPr lang="en-US"/>
          </a:p>
        </p:txBody>
      </p:sp>
    </p:spTree>
    <p:extLst>
      <p:ext uri="{BB962C8B-B14F-4D97-AF65-F5344CB8AC3E}">
        <p14:creationId xmlns:p14="http://schemas.microsoft.com/office/powerpoint/2010/main" val="109505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FA4F30-FB7C-4635-AE2E-45EC476318D2}"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D3B20-E82C-42AF-90D5-AB8CE2D29E5F}" type="slidenum">
              <a:rPr lang="en-US" smtClean="0"/>
              <a:t>‹#›</a:t>
            </a:fld>
            <a:endParaRPr lang="en-US"/>
          </a:p>
        </p:txBody>
      </p:sp>
    </p:spTree>
    <p:extLst>
      <p:ext uri="{BB962C8B-B14F-4D97-AF65-F5344CB8AC3E}">
        <p14:creationId xmlns:p14="http://schemas.microsoft.com/office/powerpoint/2010/main" val="8826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FA4F30-FB7C-4635-AE2E-45EC476318D2}" type="datetimeFigureOut">
              <a:rPr lang="en-US" smtClean="0"/>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CD3B20-E82C-42AF-90D5-AB8CE2D29E5F}" type="slidenum">
              <a:rPr lang="en-US" smtClean="0"/>
              <a:t>‹#›</a:t>
            </a:fld>
            <a:endParaRPr lang="en-US"/>
          </a:p>
        </p:txBody>
      </p:sp>
    </p:spTree>
    <p:extLst>
      <p:ext uri="{BB962C8B-B14F-4D97-AF65-F5344CB8AC3E}">
        <p14:creationId xmlns:p14="http://schemas.microsoft.com/office/powerpoint/2010/main" val="2083357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FA4F30-FB7C-4635-AE2E-45EC476318D2}" type="datetimeFigureOut">
              <a:rPr lang="en-US" smtClean="0"/>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D3B20-E82C-42AF-90D5-AB8CE2D29E5F}" type="slidenum">
              <a:rPr lang="en-US" smtClean="0"/>
              <a:t>‹#›</a:t>
            </a:fld>
            <a:endParaRPr lang="en-US"/>
          </a:p>
        </p:txBody>
      </p:sp>
    </p:spTree>
    <p:extLst>
      <p:ext uri="{BB962C8B-B14F-4D97-AF65-F5344CB8AC3E}">
        <p14:creationId xmlns:p14="http://schemas.microsoft.com/office/powerpoint/2010/main" val="288936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FA4F30-FB7C-4635-AE2E-45EC476318D2}" type="datetimeFigureOut">
              <a:rPr lang="en-US" smtClean="0"/>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CD3B20-E82C-42AF-90D5-AB8CE2D29E5F}" type="slidenum">
              <a:rPr lang="en-US" smtClean="0"/>
              <a:t>‹#›</a:t>
            </a:fld>
            <a:endParaRPr lang="en-US"/>
          </a:p>
        </p:txBody>
      </p:sp>
    </p:spTree>
    <p:extLst>
      <p:ext uri="{BB962C8B-B14F-4D97-AF65-F5344CB8AC3E}">
        <p14:creationId xmlns:p14="http://schemas.microsoft.com/office/powerpoint/2010/main" val="409550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FA4F30-FB7C-4635-AE2E-45EC476318D2}"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D3B20-E82C-42AF-90D5-AB8CE2D29E5F}" type="slidenum">
              <a:rPr lang="en-US" smtClean="0"/>
              <a:t>‹#›</a:t>
            </a:fld>
            <a:endParaRPr lang="en-US"/>
          </a:p>
        </p:txBody>
      </p:sp>
    </p:spTree>
    <p:extLst>
      <p:ext uri="{BB962C8B-B14F-4D97-AF65-F5344CB8AC3E}">
        <p14:creationId xmlns:p14="http://schemas.microsoft.com/office/powerpoint/2010/main" val="837383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FA4F30-FB7C-4635-AE2E-45EC476318D2}"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D3B20-E82C-42AF-90D5-AB8CE2D29E5F}" type="slidenum">
              <a:rPr lang="en-US" smtClean="0"/>
              <a:t>‹#›</a:t>
            </a:fld>
            <a:endParaRPr lang="en-US"/>
          </a:p>
        </p:txBody>
      </p:sp>
    </p:spTree>
    <p:extLst>
      <p:ext uri="{BB962C8B-B14F-4D97-AF65-F5344CB8AC3E}">
        <p14:creationId xmlns:p14="http://schemas.microsoft.com/office/powerpoint/2010/main" val="2072013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A4F30-FB7C-4635-AE2E-45EC476318D2}" type="datetimeFigureOut">
              <a:rPr lang="en-US" smtClean="0"/>
              <a:t>12/4/2021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D3B20-E82C-42AF-90D5-AB8CE2D29E5F}" type="slidenum">
              <a:rPr lang="en-US" smtClean="0"/>
              <a:t>‹#›</a:t>
            </a:fld>
            <a:endParaRPr lang="en-US"/>
          </a:p>
        </p:txBody>
      </p:sp>
    </p:spTree>
    <p:extLst>
      <p:ext uri="{BB962C8B-B14F-4D97-AF65-F5344CB8AC3E}">
        <p14:creationId xmlns:p14="http://schemas.microsoft.com/office/powerpoint/2010/main" val="3260130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A72390FB-2B03-43BD-AF73-D4AAD2761F54}" type="datetime1">
              <a:rPr lang="en-US" smtClean="0">
                <a:solidFill>
                  <a:prstClr val="black">
                    <a:tint val="75000"/>
                  </a:prstClr>
                </a:solidFill>
                <a:latin typeface="Arial" panose="020B0604020202020204" pitchFamily="34" charset="0"/>
              </a:rPr>
              <a:pPr fontAlgn="base">
                <a:spcBef>
                  <a:spcPct val="0"/>
                </a:spcBef>
                <a:spcAft>
                  <a:spcPct val="0"/>
                </a:spcAft>
                <a:defRPr/>
              </a:pPr>
              <a:t>12/4/2021</a:t>
            </a:fld>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C5F012FF-7FBA-4073-9742-6BBD1DFD0E31}" type="slidenum">
              <a:rPr lang="en-US" altLang="en-US" smtClean="0">
                <a:solidFill>
                  <a:prstClr val="black">
                    <a:tint val="75000"/>
                  </a:prstClr>
                </a:solidFill>
                <a:latin typeface="Arial" panose="020B0604020202020204" pitchFamily="34" charset="0"/>
              </a:rPr>
              <a:pPr fontAlgn="base">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647275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1111" y="2172230"/>
            <a:ext cx="9144000" cy="2387600"/>
          </a:xfrm>
        </p:spPr>
        <p:txBody>
          <a:bodyPr>
            <a:normAutofit/>
          </a:bodyPr>
          <a:lstStyle/>
          <a:p>
            <a:pPr>
              <a:lnSpc>
                <a:spcPct val="100000"/>
              </a:lnSpc>
              <a:spcAft>
                <a:spcPts val="0"/>
              </a:spcAft>
            </a:pPr>
            <a:r>
              <a:rPr lang="vi-VN" sz="3600" b="1" dirty="0" smtClean="0">
                <a:ea typeface="Batang" panose="02030600000101010101" pitchFamily="18" charset="-127"/>
                <a:cs typeface="Times New Roman" panose="02020603050405020304" pitchFamily="18" charset="0"/>
              </a:rPr>
              <a:t>CHỦ ĐỀ: QUÁ </a:t>
            </a:r>
            <a:r>
              <a:rPr lang="vi-VN" sz="3600" b="1" dirty="0">
                <a:ea typeface="Batang" panose="02030600000101010101" pitchFamily="18" charset="-127"/>
                <a:cs typeface="Times New Roman" panose="02020603050405020304" pitchFamily="18" charset="0"/>
              </a:rPr>
              <a:t>TRÌNH HÌNH THÀNH QUẦN THỂ THÍCH </a:t>
            </a:r>
            <a:r>
              <a:rPr lang="vi-VN" sz="3600" b="1" dirty="0" smtClean="0">
                <a:ea typeface="Batang" panose="02030600000101010101" pitchFamily="18" charset="-127"/>
                <a:cs typeface="Times New Roman" panose="02020603050405020304" pitchFamily="18" charset="0"/>
              </a:rPr>
              <a:t>NGHI - LOÀI </a:t>
            </a: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
            </a:r>
            <a:br>
              <a:rPr lang="en-US" sz="3600" dirty="0" smtClean="0">
                <a:effectLst/>
                <a:latin typeface="Calibri" panose="020F0502020204030204" pitchFamily="34" charset="0"/>
                <a:ea typeface="Calibri" panose="020F0502020204030204" pitchFamily="34" charset="0"/>
                <a:cs typeface="Times New Roman" panose="02020603050405020304" pitchFamily="18" charset="0"/>
              </a:rPr>
            </a:br>
            <a:r>
              <a:rPr lang="vi-VN" sz="3600" b="1" dirty="0" smtClean="0">
                <a:ea typeface="Batang" panose="02030600000101010101" pitchFamily="18" charset="-127"/>
                <a:cs typeface="Times New Roman" panose="02020603050405020304" pitchFamily="18" charset="0"/>
              </a:rPr>
              <a:t>(BÀI 27+28)</a:t>
            </a:r>
            <a:endParaRPr lang="en-US" sz="3600" dirty="0"/>
          </a:p>
        </p:txBody>
      </p:sp>
    </p:spTree>
    <p:extLst>
      <p:ext uri="{BB962C8B-B14F-4D97-AF65-F5344CB8AC3E}">
        <p14:creationId xmlns:p14="http://schemas.microsoft.com/office/powerpoint/2010/main" val="840432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7384" y="1134566"/>
            <a:ext cx="11611676" cy="4376519"/>
          </a:xfrm>
          <a:prstGeom prst="rect">
            <a:avLst/>
          </a:prstGeom>
        </p:spPr>
      </p:pic>
      <p:sp>
        <p:nvSpPr>
          <p:cNvPr id="6" name="TextBox 5"/>
          <p:cNvSpPr txBox="1"/>
          <p:nvPr/>
        </p:nvSpPr>
        <p:spPr>
          <a:xfrm>
            <a:off x="1056068" y="373643"/>
            <a:ext cx="9929611" cy="523220"/>
          </a:xfrm>
          <a:prstGeom prst="rect">
            <a:avLst/>
          </a:prstGeom>
          <a:noFill/>
        </p:spPr>
        <p:txBody>
          <a:bodyPr wrap="square" rtlCol="0">
            <a:spAutoFit/>
          </a:bodyPr>
          <a:lstStyle/>
          <a:p>
            <a:r>
              <a:rPr lang="vi-VN" sz="2800" dirty="0" smtClean="0">
                <a:solidFill>
                  <a:srgbClr val="FF0000"/>
                </a:solidFill>
                <a:latin typeface="+mj-lt"/>
              </a:rPr>
              <a:t>Các loài ruồi giấm khác nhau có cách ve vãn bạn tình khác nhau</a:t>
            </a:r>
            <a:endParaRPr lang="en-US" sz="2800" dirty="0">
              <a:solidFill>
                <a:srgbClr val="FF0000"/>
              </a:solidFill>
              <a:latin typeface="+mj-lt"/>
            </a:endParaRPr>
          </a:p>
        </p:txBody>
      </p:sp>
      <p:sp>
        <p:nvSpPr>
          <p:cNvPr id="7" name="TextBox 6"/>
          <p:cNvSpPr txBox="1"/>
          <p:nvPr/>
        </p:nvSpPr>
        <p:spPr>
          <a:xfrm>
            <a:off x="337384" y="5511085"/>
            <a:ext cx="3539157" cy="1200329"/>
          </a:xfrm>
          <a:prstGeom prst="rect">
            <a:avLst/>
          </a:prstGeom>
          <a:solidFill>
            <a:schemeClr val="bg1"/>
          </a:solidFill>
        </p:spPr>
        <p:txBody>
          <a:bodyPr wrap="square" rtlCol="0">
            <a:spAutoFit/>
          </a:bodyPr>
          <a:lstStyle/>
          <a:p>
            <a:r>
              <a:rPr lang="vi-VN" sz="2400" dirty="0" smtClean="0">
                <a:solidFill>
                  <a:srgbClr val="C00000"/>
                </a:solidFill>
              </a:rPr>
              <a:t>con đực làm quen với con cái từ phía sau để giao phối</a:t>
            </a:r>
            <a:endParaRPr lang="en-US" sz="2400" dirty="0">
              <a:solidFill>
                <a:srgbClr val="C00000"/>
              </a:solidFill>
            </a:endParaRPr>
          </a:p>
        </p:txBody>
      </p:sp>
      <p:sp>
        <p:nvSpPr>
          <p:cNvPr id="8" name="TextBox 7"/>
          <p:cNvSpPr txBox="1"/>
          <p:nvPr/>
        </p:nvSpPr>
        <p:spPr>
          <a:xfrm>
            <a:off x="3876540" y="5511085"/>
            <a:ext cx="3812147" cy="1200329"/>
          </a:xfrm>
          <a:prstGeom prst="rect">
            <a:avLst/>
          </a:prstGeom>
          <a:solidFill>
            <a:schemeClr val="bg1"/>
          </a:solidFill>
        </p:spPr>
        <p:txBody>
          <a:bodyPr wrap="square" rtlCol="0">
            <a:spAutoFit/>
          </a:bodyPr>
          <a:lstStyle/>
          <a:p>
            <a:r>
              <a:rPr lang="vi-VN" sz="2400" dirty="0" smtClean="0">
                <a:latin typeface="Times New Roman" panose="02020603050405020304" pitchFamily="18" charset="0"/>
                <a:cs typeface="Times New Roman" panose="02020603050405020304" pitchFamily="18" charset="0"/>
              </a:rPr>
              <a:t>Con đực cong đuôi phun tín hiệu hóa học lên mình con cái để dụ dỗ</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688688" y="5511085"/>
            <a:ext cx="4260372" cy="1200329"/>
          </a:xfrm>
          <a:prstGeom prst="rect">
            <a:avLst/>
          </a:prstGeom>
          <a:solidFill>
            <a:schemeClr val="bg1"/>
          </a:solidFill>
        </p:spPr>
        <p:txBody>
          <a:bodyPr wrap="square" rtlCol="0">
            <a:spAutoFit/>
          </a:bodyPr>
          <a:lstStyle/>
          <a:p>
            <a:r>
              <a:rPr lang="vi-VN" sz="2400" dirty="0" smtClean="0">
                <a:solidFill>
                  <a:srgbClr val="7030A0"/>
                </a:solidFill>
                <a:latin typeface="Times New Roman" panose="02020603050405020304" pitchFamily="18" charset="0"/>
                <a:cs typeface="Times New Roman" panose="02020603050405020304" pitchFamily="18" charset="0"/>
              </a:rPr>
              <a:t>Con đực xem mặt con cái , biểu diễn vũ điệu rung cánh phát ra bài tình ca</a:t>
            </a:r>
            <a:endParaRPr lang="en-US"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759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plus(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136" y="1258955"/>
            <a:ext cx="7468674" cy="4351338"/>
          </a:xfrm>
        </p:spPr>
        <p:txBody>
          <a:bodyPr>
            <a:noAutofit/>
          </a:bodyPr>
          <a:lstStyle/>
          <a:p>
            <a:pPr marL="0" indent="0">
              <a:lnSpc>
                <a:spcPct val="115000"/>
              </a:lnSpc>
              <a:spcAft>
                <a:spcPts val="0"/>
              </a:spcAft>
              <a:buNone/>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Câu </a:t>
            </a: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1:</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Trong quá trình hình thành đặc điểm thích nghi,  nhân tố đóng vai trò sàng lọc và giữ lại kiểu gen thích nghi là</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A.</a:t>
            </a:r>
            <a:r>
              <a:rPr lang="vi-VN" sz="32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Đột biến.	</a:t>
            </a:r>
            <a:endParaRPr lang="vi-VN" sz="3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8895" indent="0">
              <a:lnSpc>
                <a:spcPct val="115000"/>
              </a:lnSpc>
              <a:spcAft>
                <a:spcPts val="0"/>
              </a:spcAft>
              <a:buNone/>
            </a:pP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B</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Chọn lọc</a:t>
            </a:r>
            <a:r>
              <a:rPr lang="vi-VN"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tự nhiên	</a:t>
            </a:r>
            <a:endParaRPr lang="vi-VN" sz="3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8895" indent="0">
              <a:lnSpc>
                <a:spcPct val="115000"/>
              </a:lnSpc>
              <a:spcAft>
                <a:spcPts val="0"/>
              </a:spcAft>
              <a:buNone/>
            </a:pP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Giao phối.	</a:t>
            </a:r>
            <a:endParaRPr lang="vi-VN" sz="3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8895" indent="0">
              <a:lnSpc>
                <a:spcPct val="115000"/>
              </a:lnSpc>
              <a:spcAft>
                <a:spcPts val="0"/>
              </a:spcAft>
              <a:buNone/>
            </a:pP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D</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Cách</a:t>
            </a:r>
            <a:r>
              <a:rPr lang="vi-VN"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li.</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
        <p:nvSpPr>
          <p:cNvPr id="4" name="TextBox 3"/>
          <p:cNvSpPr txBox="1"/>
          <p:nvPr/>
        </p:nvSpPr>
        <p:spPr>
          <a:xfrm>
            <a:off x="10045522" y="193182"/>
            <a:ext cx="2021983" cy="646331"/>
          </a:xfrm>
          <a:prstGeom prst="rect">
            <a:avLst/>
          </a:prstGeom>
          <a:solidFill>
            <a:srgbClr val="FFFF00"/>
          </a:solidFill>
        </p:spPr>
        <p:txBody>
          <a:bodyPr wrap="square" rtlCol="0">
            <a:spAutoFit/>
          </a:bodyPr>
          <a:lstStyle/>
          <a:p>
            <a:r>
              <a:rPr lang="vi-VN" sz="3600" dirty="0" smtClean="0">
                <a:solidFill>
                  <a:srgbClr val="00B050"/>
                </a:solidFill>
                <a:latin typeface="Times New Roman" panose="02020603050405020304" pitchFamily="18" charset="0"/>
                <a:cs typeface="Times New Roman" panose="02020603050405020304" pitchFamily="18" charset="0"/>
              </a:rPr>
              <a:t>Củng cố</a:t>
            </a:r>
            <a:endParaRPr lang="en-US" sz="3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281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nodeType="clickEffect">
                                  <p:stCondLst>
                                    <p:cond delay="0"/>
                                  </p:stCondLst>
                                  <p:childTnLst>
                                    <p:animEffect transition="out" filter="fade">
                                      <p:cBhvr>
                                        <p:cTn id="37" dur="1000"/>
                                        <p:tgtEl>
                                          <p:spTgt spid="3">
                                            <p:txEl>
                                              <p:pRg st="1" end="1"/>
                                            </p:txEl>
                                          </p:spTgt>
                                        </p:tgtEl>
                                      </p:cBhvr>
                                    </p:animEffect>
                                    <p:anim calcmode="lin" valueType="num">
                                      <p:cBhvr>
                                        <p:cTn id="38" dur="1000"/>
                                        <p:tgtEl>
                                          <p:spTgt spid="3">
                                            <p:txEl>
                                              <p:pRg st="1" end="1"/>
                                            </p:txEl>
                                          </p:spTgt>
                                        </p:tgtEl>
                                        <p:attrNameLst>
                                          <p:attrName>ppt_x</p:attrName>
                                        </p:attrNameLst>
                                      </p:cBhvr>
                                      <p:tavLst>
                                        <p:tav tm="0">
                                          <p:val>
                                            <p:strVal val="ppt_x"/>
                                          </p:val>
                                        </p:tav>
                                        <p:tav tm="100000">
                                          <p:val>
                                            <p:strVal val="ppt_x"/>
                                          </p:val>
                                        </p:tav>
                                      </p:tavLst>
                                    </p:anim>
                                    <p:anim calcmode="lin" valueType="num">
                                      <p:cBhvr>
                                        <p:cTn id="39" dur="1000"/>
                                        <p:tgtEl>
                                          <p:spTgt spid="3">
                                            <p:txEl>
                                              <p:pRg st="1" end="1"/>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3">
                                            <p:txEl>
                                              <p:pRg st="1" end="1"/>
                                            </p:txEl>
                                          </p:spTgt>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1000"/>
                                        <p:tgtEl>
                                          <p:spTgt spid="3">
                                            <p:txEl>
                                              <p:pRg st="3" end="3"/>
                                            </p:txEl>
                                          </p:spTgt>
                                        </p:tgtEl>
                                      </p:cBhvr>
                                    </p:animEffect>
                                    <p:anim calcmode="lin" valueType="num">
                                      <p:cBhvr>
                                        <p:cTn id="43" dur="1000"/>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p:tgtEl>
                                          <p:spTgt spid="3">
                                            <p:txEl>
                                              <p:pRg st="3" end="3"/>
                                            </p:txEl>
                                          </p:spTgt>
                                        </p:tgtEl>
                                        <p:attrNameLst>
                                          <p:attrName>ppt_y</p:attrName>
                                        </p:attrNameLst>
                                      </p:cBhvr>
                                      <p:tavLst>
                                        <p:tav tm="0">
                                          <p:val>
                                            <p:strVal val="ppt_y"/>
                                          </p:val>
                                        </p:tav>
                                        <p:tav tm="100000">
                                          <p:val>
                                            <p:strVal val="ppt_y+.1"/>
                                          </p:val>
                                        </p:tav>
                                      </p:tavLst>
                                    </p:anim>
                                    <p:set>
                                      <p:cBhvr>
                                        <p:cTn id="45" dur="1" fill="hold">
                                          <p:stCondLst>
                                            <p:cond delay="999"/>
                                          </p:stCondLst>
                                        </p:cTn>
                                        <p:tgtEl>
                                          <p:spTgt spid="3">
                                            <p:txEl>
                                              <p:pRg st="3" end="3"/>
                                            </p:txEl>
                                          </p:spTgt>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1000"/>
                                        <p:tgtEl>
                                          <p:spTgt spid="3">
                                            <p:txEl>
                                              <p:pRg st="4" end="4"/>
                                            </p:txEl>
                                          </p:spTgt>
                                        </p:tgtEl>
                                      </p:cBhvr>
                                    </p:animEffect>
                                    <p:anim calcmode="lin" valueType="num">
                                      <p:cBhvr>
                                        <p:cTn id="48" dur="1000"/>
                                        <p:tgtEl>
                                          <p:spTgt spid="3">
                                            <p:txEl>
                                              <p:pRg st="4" end="4"/>
                                            </p:txEl>
                                          </p:spTgt>
                                        </p:tgtEl>
                                        <p:attrNameLst>
                                          <p:attrName>ppt_x</p:attrName>
                                        </p:attrNameLst>
                                      </p:cBhvr>
                                      <p:tavLst>
                                        <p:tav tm="0">
                                          <p:val>
                                            <p:strVal val="ppt_x"/>
                                          </p:val>
                                        </p:tav>
                                        <p:tav tm="100000">
                                          <p:val>
                                            <p:strVal val="ppt_x"/>
                                          </p:val>
                                        </p:tav>
                                      </p:tavLst>
                                    </p:anim>
                                    <p:anim calcmode="lin" valueType="num">
                                      <p:cBhvr>
                                        <p:cTn id="49" dur="1000"/>
                                        <p:tgtEl>
                                          <p:spTgt spid="3">
                                            <p:txEl>
                                              <p:pRg st="4" end="4"/>
                                            </p:txEl>
                                          </p:spTgt>
                                        </p:tgtEl>
                                        <p:attrNameLst>
                                          <p:attrName>ppt_y</p:attrName>
                                        </p:attrNameLst>
                                      </p:cBhvr>
                                      <p:tavLst>
                                        <p:tav tm="0">
                                          <p:val>
                                            <p:strVal val="ppt_y"/>
                                          </p:val>
                                        </p:tav>
                                        <p:tav tm="100000">
                                          <p:val>
                                            <p:strVal val="ppt_y+.1"/>
                                          </p:val>
                                        </p:tav>
                                      </p:tavLst>
                                    </p:anim>
                                    <p:set>
                                      <p:cBhvr>
                                        <p:cTn id="50" dur="1" fill="hold">
                                          <p:stCondLst>
                                            <p:cond delay="9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135" y="1258955"/>
            <a:ext cx="8041218" cy="4724986"/>
          </a:xfrm>
        </p:spPr>
        <p:txBody>
          <a:bodyPr>
            <a:noAutofit/>
          </a:bodyPr>
          <a:lstStyle/>
          <a:p>
            <a:pPr marL="0" indent="0">
              <a:lnSpc>
                <a:spcPct val="115000"/>
              </a:lnSpc>
              <a:spcAft>
                <a:spcPts val="0"/>
              </a:spcAft>
              <a:buNone/>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Câu </a:t>
            </a: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2: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Giá trị thích nghi của một đột biến có thể thay đổi tùy thuộc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vào: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A</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a:t>
            </a:r>
            <a:r>
              <a:rPr lang="vi-VN" sz="3200" spc="-10" dirty="0">
                <a:latin typeface="Times New Roman" panose="02020603050405020304" pitchFamily="18" charset="0"/>
                <a:ea typeface="Times New Roman" panose="02020603050405020304" pitchFamily="18" charset="0"/>
                <a:cs typeface="Times New Roman" panose="02020603050405020304" pitchFamily="18" charset="0"/>
              </a:rPr>
              <a:t> M</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ôi trường.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Tổ hợp gen chứa đột biến</a:t>
            </a:r>
            <a:r>
              <a:rPr lang="vi-VN" sz="3200" spc="-15"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đó.</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tabLst>
                <a:tab pos="2385695" algn="l"/>
              </a:tabLst>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Tác nhân gây ra đột</a:t>
            </a:r>
            <a:r>
              <a:rPr lang="vi-VN" sz="3200" spc="-15"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biến</a:t>
            </a:r>
            <a:r>
              <a:rPr lang="vi-VN"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đó.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tabLst>
                <a:tab pos="2385695" algn="l"/>
              </a:tabLst>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Môi trường và tổ hợp gen chứa đột biến</a:t>
            </a:r>
            <a:r>
              <a:rPr lang="vi-VN" sz="3200" spc="-3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đó.</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
        <p:nvSpPr>
          <p:cNvPr id="4" name="TextBox 3"/>
          <p:cNvSpPr txBox="1"/>
          <p:nvPr/>
        </p:nvSpPr>
        <p:spPr>
          <a:xfrm>
            <a:off x="10045522" y="193182"/>
            <a:ext cx="2021983" cy="646331"/>
          </a:xfrm>
          <a:prstGeom prst="rect">
            <a:avLst/>
          </a:prstGeom>
          <a:solidFill>
            <a:srgbClr val="FFFF00"/>
          </a:solidFill>
        </p:spPr>
        <p:txBody>
          <a:bodyPr wrap="square" rtlCol="0">
            <a:spAutoFit/>
          </a:bodyPr>
          <a:lstStyle/>
          <a:p>
            <a:r>
              <a:rPr lang="vi-VN" sz="3600" dirty="0" smtClean="0">
                <a:solidFill>
                  <a:srgbClr val="00B050"/>
                </a:solidFill>
                <a:latin typeface="Times New Roman" panose="02020603050405020304" pitchFamily="18" charset="0"/>
                <a:cs typeface="Times New Roman" panose="02020603050405020304" pitchFamily="18" charset="0"/>
              </a:rPr>
              <a:t>Củng cố</a:t>
            </a:r>
            <a:endParaRPr lang="en-US" sz="3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642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0" presetClass="exit" presetSubtype="0" accel="100000" fill="hold" nodeType="clickEffect">
                                  <p:stCondLst>
                                    <p:cond delay="0"/>
                                  </p:stCondLst>
                                  <p:childTnLst>
                                    <p:anim calcmode="lin" valueType="num">
                                      <p:cBhvr>
                                        <p:cTn id="37" dur="1000"/>
                                        <p:tgtEl>
                                          <p:spTgt spid="3">
                                            <p:txEl>
                                              <p:pRg st="1" end="1"/>
                                            </p:txEl>
                                          </p:spTgt>
                                        </p:tgtEl>
                                        <p:attrNameLst>
                                          <p:attrName>ppt_w</p:attrName>
                                        </p:attrNameLst>
                                      </p:cBhvr>
                                      <p:tavLst>
                                        <p:tav tm="0">
                                          <p:val>
                                            <p:strVal val="ppt_w"/>
                                          </p:val>
                                        </p:tav>
                                        <p:tav tm="100000">
                                          <p:val>
                                            <p:strVal val="ppt_w+.3"/>
                                          </p:val>
                                        </p:tav>
                                      </p:tavLst>
                                    </p:anim>
                                    <p:anim calcmode="lin" valueType="num">
                                      <p:cBhvr>
                                        <p:cTn id="38" dur="1000"/>
                                        <p:tgtEl>
                                          <p:spTgt spid="3">
                                            <p:txEl>
                                              <p:pRg st="1" end="1"/>
                                            </p:txEl>
                                          </p:spTgt>
                                        </p:tgtEl>
                                        <p:attrNameLst>
                                          <p:attrName>ppt_h</p:attrName>
                                        </p:attrNameLst>
                                      </p:cBhvr>
                                      <p:tavLst>
                                        <p:tav tm="0">
                                          <p:val>
                                            <p:strVal val="ppt_h"/>
                                          </p:val>
                                        </p:tav>
                                        <p:tav tm="100000">
                                          <p:val>
                                            <p:strVal val="ppt_h"/>
                                          </p:val>
                                        </p:tav>
                                      </p:tavLst>
                                    </p:anim>
                                    <p:animEffect transition="out" filter="fade">
                                      <p:cBhvr>
                                        <p:cTn id="39" dur="1000"/>
                                        <p:tgtEl>
                                          <p:spTgt spid="3">
                                            <p:txEl>
                                              <p:pRg st="1" end="1"/>
                                            </p:txEl>
                                          </p:spTgt>
                                        </p:tgtEl>
                                      </p:cBhvr>
                                    </p:animEffect>
                                    <p:set>
                                      <p:cBhvr>
                                        <p:cTn id="40" dur="1" fill="hold">
                                          <p:stCondLst>
                                            <p:cond delay="999"/>
                                          </p:stCondLst>
                                        </p:cTn>
                                        <p:tgtEl>
                                          <p:spTgt spid="3">
                                            <p:txEl>
                                              <p:pRg st="1" end="1"/>
                                            </p:txEl>
                                          </p:spTgt>
                                        </p:tgtEl>
                                        <p:attrNameLst>
                                          <p:attrName>style.visibility</p:attrName>
                                        </p:attrNameLst>
                                      </p:cBhvr>
                                      <p:to>
                                        <p:strVal val="hidden"/>
                                      </p:to>
                                    </p:set>
                                  </p:childTnLst>
                                </p:cTn>
                              </p:par>
                              <p:par>
                                <p:cTn id="41" presetID="50" presetClass="exit" presetSubtype="0" accel="100000" fill="hold" nodeType="withEffect">
                                  <p:stCondLst>
                                    <p:cond delay="0"/>
                                  </p:stCondLst>
                                  <p:childTnLst>
                                    <p:anim calcmode="lin" valueType="num">
                                      <p:cBhvr>
                                        <p:cTn id="42" dur="1000"/>
                                        <p:tgtEl>
                                          <p:spTgt spid="3">
                                            <p:txEl>
                                              <p:pRg st="2" end="2"/>
                                            </p:txEl>
                                          </p:spTgt>
                                        </p:tgtEl>
                                        <p:attrNameLst>
                                          <p:attrName>ppt_w</p:attrName>
                                        </p:attrNameLst>
                                      </p:cBhvr>
                                      <p:tavLst>
                                        <p:tav tm="0">
                                          <p:val>
                                            <p:strVal val="ppt_w"/>
                                          </p:val>
                                        </p:tav>
                                        <p:tav tm="100000">
                                          <p:val>
                                            <p:strVal val="ppt_w+.3"/>
                                          </p:val>
                                        </p:tav>
                                      </p:tavLst>
                                    </p:anim>
                                    <p:anim calcmode="lin" valueType="num">
                                      <p:cBhvr>
                                        <p:cTn id="43" dur="1000"/>
                                        <p:tgtEl>
                                          <p:spTgt spid="3">
                                            <p:txEl>
                                              <p:pRg st="2" end="2"/>
                                            </p:txEl>
                                          </p:spTgt>
                                        </p:tgtEl>
                                        <p:attrNameLst>
                                          <p:attrName>ppt_h</p:attrName>
                                        </p:attrNameLst>
                                      </p:cBhvr>
                                      <p:tavLst>
                                        <p:tav tm="0">
                                          <p:val>
                                            <p:strVal val="ppt_h"/>
                                          </p:val>
                                        </p:tav>
                                        <p:tav tm="100000">
                                          <p:val>
                                            <p:strVal val="ppt_h"/>
                                          </p:val>
                                        </p:tav>
                                      </p:tavLst>
                                    </p:anim>
                                    <p:animEffect transition="out" filter="fade">
                                      <p:cBhvr>
                                        <p:cTn id="44" dur="1000"/>
                                        <p:tgtEl>
                                          <p:spTgt spid="3">
                                            <p:txEl>
                                              <p:pRg st="2" end="2"/>
                                            </p:txEl>
                                          </p:spTgt>
                                        </p:tgtEl>
                                      </p:cBhvr>
                                    </p:animEffect>
                                    <p:set>
                                      <p:cBhvr>
                                        <p:cTn id="45" dur="1" fill="hold">
                                          <p:stCondLst>
                                            <p:cond delay="999"/>
                                          </p:stCondLst>
                                        </p:cTn>
                                        <p:tgtEl>
                                          <p:spTgt spid="3">
                                            <p:txEl>
                                              <p:pRg st="2" end="2"/>
                                            </p:txEl>
                                          </p:spTgt>
                                        </p:tgtEl>
                                        <p:attrNameLst>
                                          <p:attrName>style.visibility</p:attrName>
                                        </p:attrNameLst>
                                      </p:cBhvr>
                                      <p:to>
                                        <p:strVal val="hidden"/>
                                      </p:to>
                                    </p:set>
                                  </p:childTnLst>
                                </p:cTn>
                              </p:par>
                              <p:par>
                                <p:cTn id="46" presetID="50" presetClass="exit" presetSubtype="0" accel="100000" fill="hold" nodeType="withEffect">
                                  <p:stCondLst>
                                    <p:cond delay="0"/>
                                  </p:stCondLst>
                                  <p:childTnLst>
                                    <p:anim calcmode="lin" valueType="num">
                                      <p:cBhvr>
                                        <p:cTn id="47" dur="1000"/>
                                        <p:tgtEl>
                                          <p:spTgt spid="3">
                                            <p:txEl>
                                              <p:pRg st="3" end="3"/>
                                            </p:txEl>
                                          </p:spTgt>
                                        </p:tgtEl>
                                        <p:attrNameLst>
                                          <p:attrName>ppt_w</p:attrName>
                                        </p:attrNameLst>
                                      </p:cBhvr>
                                      <p:tavLst>
                                        <p:tav tm="0">
                                          <p:val>
                                            <p:strVal val="ppt_w"/>
                                          </p:val>
                                        </p:tav>
                                        <p:tav tm="100000">
                                          <p:val>
                                            <p:strVal val="ppt_w+.3"/>
                                          </p:val>
                                        </p:tav>
                                      </p:tavLst>
                                    </p:anim>
                                    <p:anim calcmode="lin" valueType="num">
                                      <p:cBhvr>
                                        <p:cTn id="48" dur="1000"/>
                                        <p:tgtEl>
                                          <p:spTgt spid="3">
                                            <p:txEl>
                                              <p:pRg st="3" end="3"/>
                                            </p:txEl>
                                          </p:spTgt>
                                        </p:tgtEl>
                                        <p:attrNameLst>
                                          <p:attrName>ppt_h</p:attrName>
                                        </p:attrNameLst>
                                      </p:cBhvr>
                                      <p:tavLst>
                                        <p:tav tm="0">
                                          <p:val>
                                            <p:strVal val="ppt_h"/>
                                          </p:val>
                                        </p:tav>
                                        <p:tav tm="100000">
                                          <p:val>
                                            <p:strVal val="ppt_h"/>
                                          </p:val>
                                        </p:tav>
                                      </p:tavLst>
                                    </p:anim>
                                    <p:animEffect transition="out" filter="fade">
                                      <p:cBhvr>
                                        <p:cTn id="49" dur="1000"/>
                                        <p:tgtEl>
                                          <p:spTgt spid="3">
                                            <p:txEl>
                                              <p:pRg st="3" end="3"/>
                                            </p:txEl>
                                          </p:spTgt>
                                        </p:tgtEl>
                                      </p:cBhvr>
                                    </p:animEffect>
                                    <p:set>
                                      <p:cBhvr>
                                        <p:cTn id="50" dur="1" fill="hold">
                                          <p:stCondLst>
                                            <p:cond delay="9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135" y="1258955"/>
            <a:ext cx="8041218" cy="4724986"/>
          </a:xfrm>
        </p:spPr>
        <p:txBody>
          <a:bodyPr>
            <a:noAutofit/>
          </a:bodyPr>
          <a:lstStyle/>
          <a:p>
            <a:pPr marL="0" indent="0">
              <a:lnSpc>
                <a:spcPct val="115000"/>
              </a:lnSpc>
              <a:spcAft>
                <a:spcPts val="0"/>
              </a:spcAft>
              <a:buNone/>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Câu </a:t>
            </a: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3: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Dấu hiệu chủ yếu để kết luận 2 cá thể chắc chắn thuộc 2 loài sinh học khác nhau là</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pP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Chúng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cách li sinh sản với nhau.</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vi-VN" sz="32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8895" indent="0">
              <a:lnSpc>
                <a:spcPct val="115000"/>
              </a:lnSpc>
              <a:spcAft>
                <a:spcPts val="0"/>
              </a:spcAft>
              <a:buNone/>
            </a:pP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B</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Chúng sinh ra con bất thụ.</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pPr>
            <a:r>
              <a:rPr lang="vi-VN" sz="3200" b="1" dirty="0">
                <a:latin typeface="Times New Roman" panose="02020603050405020304" pitchFamily="18" charset="0"/>
                <a:ea typeface="Arial" panose="020B0604020202020204" pitchFamily="34" charset="0"/>
                <a:cs typeface="Times New Roman" panose="02020603050405020304" pitchFamily="18" charset="0"/>
              </a:rPr>
              <a:t>C.</a:t>
            </a:r>
            <a:r>
              <a:rPr lang="vi-VN" sz="3200" dirty="0">
                <a:latin typeface="Times New Roman" panose="02020603050405020304" pitchFamily="18" charset="0"/>
                <a:ea typeface="Arial" panose="020B0604020202020204" pitchFamily="34" charset="0"/>
                <a:cs typeface="Times New Roman" panose="02020603050405020304" pitchFamily="18" charset="0"/>
              </a:rPr>
              <a:t> Chúng không cùng môi trường.    	</a:t>
            </a:r>
            <a:endParaRPr lang="vi-VN" sz="3200" dirty="0" smtClean="0">
              <a:latin typeface="Times New Roman" panose="02020603050405020304" pitchFamily="18" charset="0"/>
              <a:ea typeface="Arial" panose="020B0604020202020204" pitchFamily="34" charset="0"/>
              <a:cs typeface="Times New Roman" panose="02020603050405020304" pitchFamily="18" charset="0"/>
            </a:endParaRPr>
          </a:p>
          <a:p>
            <a:pPr marL="48895" indent="0">
              <a:lnSpc>
                <a:spcPct val="115000"/>
              </a:lnSpc>
              <a:spcAft>
                <a:spcPts val="0"/>
              </a:spcAft>
              <a:buNone/>
            </a:pPr>
            <a:r>
              <a:rPr lang="vi-VN" sz="3200" b="1" dirty="0" smtClean="0">
                <a:latin typeface="Times New Roman" panose="02020603050405020304" pitchFamily="18" charset="0"/>
                <a:ea typeface="Arial" panose="020B0604020202020204" pitchFamily="34" charset="0"/>
                <a:cs typeface="Times New Roman" panose="02020603050405020304" pitchFamily="18" charset="0"/>
              </a:rPr>
              <a:t>D</a:t>
            </a:r>
            <a:r>
              <a:rPr lang="vi-VN" sz="3200" b="1"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a:latin typeface="Times New Roman" panose="02020603050405020304" pitchFamily="18" charset="0"/>
                <a:ea typeface="Arial" panose="020B0604020202020204" pitchFamily="34" charset="0"/>
                <a:cs typeface="Times New Roman" panose="02020603050405020304" pitchFamily="18" charset="0"/>
              </a:rPr>
              <a:t>Chúng có hình thái khác nhau.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0045522" y="193182"/>
            <a:ext cx="2021983" cy="646331"/>
          </a:xfrm>
          <a:prstGeom prst="rect">
            <a:avLst/>
          </a:prstGeom>
          <a:solidFill>
            <a:srgbClr val="FFFF00"/>
          </a:solidFill>
        </p:spPr>
        <p:txBody>
          <a:bodyPr wrap="square" rtlCol="0">
            <a:spAutoFit/>
          </a:bodyPr>
          <a:lstStyle/>
          <a:p>
            <a:r>
              <a:rPr lang="vi-VN" sz="3600" dirty="0" smtClean="0">
                <a:solidFill>
                  <a:srgbClr val="00B050"/>
                </a:solidFill>
                <a:latin typeface="Times New Roman" panose="02020603050405020304" pitchFamily="18" charset="0"/>
                <a:cs typeface="Times New Roman" panose="02020603050405020304" pitchFamily="18" charset="0"/>
              </a:rPr>
              <a:t>Củng cố</a:t>
            </a:r>
            <a:endParaRPr lang="en-US" sz="3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1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xit" presetSubtype="10" fill="hold" nodeType="clickEffect">
                                  <p:stCondLst>
                                    <p:cond delay="0"/>
                                  </p:stCondLst>
                                  <p:childTnLst>
                                    <p:anim calcmode="lin" valueType="num">
                                      <p:cBhvr>
                                        <p:cTn id="37" dur="500"/>
                                        <p:tgtEl>
                                          <p:spTgt spid="3">
                                            <p:txEl>
                                              <p:pRg st="2" end="2"/>
                                            </p:txEl>
                                          </p:spTgt>
                                        </p:tgtEl>
                                        <p:attrNameLst>
                                          <p:attrName>ppt_w</p:attrName>
                                        </p:attrNameLst>
                                      </p:cBhvr>
                                      <p:tavLst>
                                        <p:tav tm="0">
                                          <p:val>
                                            <p:strVal val="ppt_w"/>
                                          </p:val>
                                        </p:tav>
                                        <p:tav tm="100000">
                                          <p:val>
                                            <p:fltVal val="0"/>
                                          </p:val>
                                        </p:tav>
                                      </p:tavLst>
                                    </p:anim>
                                    <p:anim calcmode="lin" valueType="num">
                                      <p:cBhvr>
                                        <p:cTn id="38" dur="500"/>
                                        <p:tgtEl>
                                          <p:spTgt spid="3">
                                            <p:txEl>
                                              <p:pRg st="2" end="2"/>
                                            </p:txEl>
                                          </p:spTgt>
                                        </p:tgtEl>
                                        <p:attrNameLst>
                                          <p:attrName>ppt_h</p:attrName>
                                        </p:attrNameLst>
                                      </p:cBhvr>
                                      <p:tavLst>
                                        <p:tav tm="0">
                                          <p:val>
                                            <p:strVal val="ppt_h"/>
                                          </p:val>
                                        </p:tav>
                                        <p:tav tm="100000">
                                          <p:val>
                                            <p:strVal val="ppt_h"/>
                                          </p:val>
                                        </p:tav>
                                      </p:tavLst>
                                    </p:anim>
                                    <p:set>
                                      <p:cBhvr>
                                        <p:cTn id="39" dur="1" fill="hold">
                                          <p:stCondLst>
                                            <p:cond delay="499"/>
                                          </p:stCondLst>
                                        </p:cTn>
                                        <p:tgtEl>
                                          <p:spTgt spid="3">
                                            <p:txEl>
                                              <p:pRg st="2" end="2"/>
                                            </p:txEl>
                                          </p:spTgt>
                                        </p:tgtEl>
                                        <p:attrNameLst>
                                          <p:attrName>style.visibility</p:attrName>
                                        </p:attrNameLst>
                                      </p:cBhvr>
                                      <p:to>
                                        <p:strVal val="hidden"/>
                                      </p:to>
                                    </p:set>
                                  </p:childTnLst>
                                </p:cTn>
                              </p:par>
                              <p:par>
                                <p:cTn id="40" presetID="17" presetClass="exit" presetSubtype="10" fill="hold" nodeType="withEffect">
                                  <p:stCondLst>
                                    <p:cond delay="0"/>
                                  </p:stCondLst>
                                  <p:childTnLst>
                                    <p:anim calcmode="lin" valueType="num">
                                      <p:cBhvr>
                                        <p:cTn id="41" dur="500"/>
                                        <p:tgtEl>
                                          <p:spTgt spid="3">
                                            <p:txEl>
                                              <p:pRg st="3" end="3"/>
                                            </p:txEl>
                                          </p:spTgt>
                                        </p:tgtEl>
                                        <p:attrNameLst>
                                          <p:attrName>ppt_w</p:attrName>
                                        </p:attrNameLst>
                                      </p:cBhvr>
                                      <p:tavLst>
                                        <p:tav tm="0">
                                          <p:val>
                                            <p:strVal val="ppt_w"/>
                                          </p:val>
                                        </p:tav>
                                        <p:tav tm="100000">
                                          <p:val>
                                            <p:fltVal val="0"/>
                                          </p:val>
                                        </p:tav>
                                      </p:tavLst>
                                    </p:anim>
                                    <p:anim calcmode="lin" valueType="num">
                                      <p:cBhvr>
                                        <p:cTn id="42" dur="500"/>
                                        <p:tgtEl>
                                          <p:spTgt spid="3">
                                            <p:txEl>
                                              <p:pRg st="3" end="3"/>
                                            </p:txEl>
                                          </p:spTgt>
                                        </p:tgtEl>
                                        <p:attrNameLst>
                                          <p:attrName>ppt_h</p:attrName>
                                        </p:attrNameLst>
                                      </p:cBhvr>
                                      <p:tavLst>
                                        <p:tav tm="0">
                                          <p:val>
                                            <p:strVal val="ppt_h"/>
                                          </p:val>
                                        </p:tav>
                                        <p:tav tm="100000">
                                          <p:val>
                                            <p:strVal val="ppt_h"/>
                                          </p:val>
                                        </p:tav>
                                      </p:tavLst>
                                    </p:anim>
                                    <p:set>
                                      <p:cBhvr>
                                        <p:cTn id="43" dur="1" fill="hold">
                                          <p:stCondLst>
                                            <p:cond delay="499"/>
                                          </p:stCondLst>
                                        </p:cTn>
                                        <p:tgtEl>
                                          <p:spTgt spid="3">
                                            <p:txEl>
                                              <p:pRg st="3" end="3"/>
                                            </p:txEl>
                                          </p:spTgt>
                                        </p:tgtEl>
                                        <p:attrNameLst>
                                          <p:attrName>style.visibility</p:attrName>
                                        </p:attrNameLst>
                                      </p:cBhvr>
                                      <p:to>
                                        <p:strVal val="hidden"/>
                                      </p:to>
                                    </p:set>
                                  </p:childTnLst>
                                </p:cTn>
                              </p:par>
                              <p:par>
                                <p:cTn id="44" presetID="17" presetClass="exit" presetSubtype="10" fill="hold" nodeType="withEffect">
                                  <p:stCondLst>
                                    <p:cond delay="0"/>
                                  </p:stCondLst>
                                  <p:childTnLst>
                                    <p:anim calcmode="lin" valueType="num">
                                      <p:cBhvr>
                                        <p:cTn id="45" dur="500"/>
                                        <p:tgtEl>
                                          <p:spTgt spid="3">
                                            <p:txEl>
                                              <p:pRg st="4" end="4"/>
                                            </p:txEl>
                                          </p:spTgt>
                                        </p:tgtEl>
                                        <p:attrNameLst>
                                          <p:attrName>ppt_w</p:attrName>
                                        </p:attrNameLst>
                                      </p:cBhvr>
                                      <p:tavLst>
                                        <p:tav tm="0">
                                          <p:val>
                                            <p:strVal val="ppt_w"/>
                                          </p:val>
                                        </p:tav>
                                        <p:tav tm="100000">
                                          <p:val>
                                            <p:fltVal val="0"/>
                                          </p:val>
                                        </p:tav>
                                      </p:tavLst>
                                    </p:anim>
                                    <p:anim calcmode="lin" valueType="num">
                                      <p:cBhvr>
                                        <p:cTn id="46" dur="500"/>
                                        <p:tgtEl>
                                          <p:spTgt spid="3">
                                            <p:txEl>
                                              <p:pRg st="4" end="4"/>
                                            </p:txEl>
                                          </p:spTgt>
                                        </p:tgtEl>
                                        <p:attrNameLst>
                                          <p:attrName>ppt_h</p:attrName>
                                        </p:attrNameLst>
                                      </p:cBhvr>
                                      <p:tavLst>
                                        <p:tav tm="0">
                                          <p:val>
                                            <p:strVal val="ppt_h"/>
                                          </p:val>
                                        </p:tav>
                                        <p:tav tm="100000">
                                          <p:val>
                                            <p:strVal val="ppt_h"/>
                                          </p:val>
                                        </p:tav>
                                      </p:tavLst>
                                    </p:anim>
                                    <p:set>
                                      <p:cBhvr>
                                        <p:cTn id="4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135" y="1258955"/>
            <a:ext cx="8041218" cy="4724986"/>
          </a:xfrm>
        </p:spPr>
        <p:txBody>
          <a:bodyPr>
            <a:noAutofit/>
          </a:bodyPr>
          <a:lstStyle/>
          <a:p>
            <a:pPr marL="0" indent="0">
              <a:lnSpc>
                <a:spcPct val="115000"/>
              </a:lnSpc>
              <a:spcAft>
                <a:spcPts val="0"/>
              </a:spcAft>
              <a:buNone/>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Câu </a:t>
            </a: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4: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Các cá thể khác loài có cấu tạo cơ quan sinh sản khác nhau nên không thể giao phối với nhau. Đó là dạng cách li:</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pPr>
            <a:r>
              <a:rPr lang="vi-VN" sz="3200" b="1" dirty="0">
                <a:latin typeface="Times New Roman" panose="02020603050405020304" pitchFamily="18" charset="0"/>
                <a:ea typeface="Arial" panose="020B0604020202020204" pitchFamily="34" charset="0"/>
                <a:cs typeface="Times New Roman" panose="02020603050405020304" pitchFamily="18" charset="0"/>
              </a:rPr>
              <a:t>A. </a:t>
            </a:r>
            <a:r>
              <a:rPr lang="vi-VN" sz="3200" dirty="0">
                <a:latin typeface="Times New Roman" panose="02020603050405020304" pitchFamily="18" charset="0"/>
                <a:ea typeface="Arial" panose="020B0604020202020204" pitchFamily="34" charset="0"/>
                <a:cs typeface="Times New Roman" panose="02020603050405020304" pitchFamily="18" charset="0"/>
              </a:rPr>
              <a:t>Tập tính </a:t>
            </a:r>
            <a:r>
              <a:rPr lang="vi-VN" sz="3200" b="1" dirty="0">
                <a:latin typeface="Times New Roman" panose="02020603050405020304" pitchFamily="18" charset="0"/>
                <a:ea typeface="Arial" panose="020B0604020202020204" pitchFamily="34" charset="0"/>
                <a:cs typeface="Times New Roman" panose="02020603050405020304" pitchFamily="18" charset="0"/>
              </a:rPr>
              <a:t>	</a:t>
            </a:r>
            <a:endParaRPr lang="vi-VN" sz="3200" b="1" dirty="0" smtClean="0">
              <a:latin typeface="Times New Roman" panose="02020603050405020304" pitchFamily="18" charset="0"/>
              <a:ea typeface="Arial" panose="020B0604020202020204" pitchFamily="34" charset="0"/>
              <a:cs typeface="Times New Roman" panose="02020603050405020304" pitchFamily="18" charset="0"/>
            </a:endParaRPr>
          </a:p>
          <a:p>
            <a:pPr marL="48895" indent="0">
              <a:lnSpc>
                <a:spcPct val="115000"/>
              </a:lnSpc>
              <a:spcAft>
                <a:spcPts val="0"/>
              </a:spcAft>
              <a:buNone/>
            </a:pPr>
            <a:r>
              <a:rPr lang="vi-VN" sz="3200" b="1" dirty="0" smtClean="0">
                <a:latin typeface="Times New Roman" panose="02020603050405020304" pitchFamily="18" charset="0"/>
                <a:ea typeface="Arial" panose="020B0604020202020204" pitchFamily="34" charset="0"/>
                <a:cs typeface="Times New Roman" panose="02020603050405020304" pitchFamily="18" charset="0"/>
              </a:rPr>
              <a:t>B</a:t>
            </a:r>
            <a:r>
              <a:rPr lang="vi-VN" sz="3200" b="1"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a:latin typeface="Times New Roman" panose="02020603050405020304" pitchFamily="18" charset="0"/>
                <a:ea typeface="Arial" panose="020B0604020202020204" pitchFamily="34" charset="0"/>
                <a:cs typeface="Times New Roman" panose="02020603050405020304" pitchFamily="18" charset="0"/>
              </a:rPr>
              <a:t>Cơ học</a:t>
            </a:r>
            <a:r>
              <a:rPr lang="vi-VN" sz="3200" b="1" dirty="0">
                <a:latin typeface="Times New Roman" panose="02020603050405020304" pitchFamily="18" charset="0"/>
                <a:ea typeface="Arial" panose="020B0604020202020204" pitchFamily="34" charset="0"/>
                <a:cs typeface="Times New Roman" panose="02020603050405020304" pitchFamily="18" charset="0"/>
              </a:rPr>
              <a:t>	</a:t>
            </a:r>
            <a:endParaRPr lang="vi-VN" sz="3200" b="1" dirty="0" smtClean="0">
              <a:latin typeface="Times New Roman" panose="02020603050405020304" pitchFamily="18" charset="0"/>
              <a:ea typeface="Arial" panose="020B0604020202020204" pitchFamily="34" charset="0"/>
              <a:cs typeface="Times New Roman" panose="02020603050405020304" pitchFamily="18" charset="0"/>
            </a:endParaRPr>
          </a:p>
          <a:p>
            <a:pPr marL="48895" indent="0">
              <a:lnSpc>
                <a:spcPct val="115000"/>
              </a:lnSpc>
              <a:spcAft>
                <a:spcPts val="0"/>
              </a:spcAft>
              <a:buNone/>
            </a:pPr>
            <a:r>
              <a:rPr lang="vi-VN" sz="3200" b="1" dirty="0" smtClean="0">
                <a:latin typeface="Times New Roman" panose="02020603050405020304" pitchFamily="18" charset="0"/>
                <a:ea typeface="Arial" panose="020B0604020202020204" pitchFamily="34" charset="0"/>
                <a:cs typeface="Times New Roman" panose="02020603050405020304" pitchFamily="18" charset="0"/>
              </a:rPr>
              <a:t>C</a:t>
            </a:r>
            <a:r>
              <a:rPr lang="vi-VN" sz="3200" b="1"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a:latin typeface="Times New Roman" panose="02020603050405020304" pitchFamily="18" charset="0"/>
                <a:ea typeface="Arial" panose="020B0604020202020204" pitchFamily="34" charset="0"/>
                <a:cs typeface="Times New Roman" panose="02020603050405020304" pitchFamily="18" charset="0"/>
              </a:rPr>
              <a:t>Trước hợp tử	</a:t>
            </a:r>
            <a:endParaRPr lang="vi-VN" sz="3200" dirty="0" smtClean="0">
              <a:latin typeface="Times New Roman" panose="02020603050405020304" pitchFamily="18" charset="0"/>
              <a:ea typeface="Arial" panose="020B0604020202020204" pitchFamily="34" charset="0"/>
              <a:cs typeface="Times New Roman" panose="02020603050405020304" pitchFamily="18" charset="0"/>
            </a:endParaRPr>
          </a:p>
          <a:p>
            <a:pPr marL="48895" indent="0">
              <a:lnSpc>
                <a:spcPct val="115000"/>
              </a:lnSpc>
              <a:spcAft>
                <a:spcPts val="0"/>
              </a:spcAft>
              <a:buNone/>
            </a:pPr>
            <a:r>
              <a:rPr lang="vi-VN" sz="3200" b="1" dirty="0" smtClean="0">
                <a:latin typeface="Times New Roman" panose="02020603050405020304" pitchFamily="18" charset="0"/>
                <a:ea typeface="Arial" panose="020B0604020202020204" pitchFamily="34" charset="0"/>
                <a:cs typeface="Times New Roman" panose="02020603050405020304" pitchFamily="18" charset="0"/>
              </a:rPr>
              <a:t>D</a:t>
            </a:r>
            <a:r>
              <a:rPr lang="vi-VN" sz="3200" b="1"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a:latin typeface="Times New Roman" panose="02020603050405020304" pitchFamily="18" charset="0"/>
                <a:ea typeface="Arial" panose="020B0604020202020204" pitchFamily="34" charset="0"/>
                <a:cs typeface="Times New Roman" panose="02020603050405020304" pitchFamily="18" charset="0"/>
              </a:rPr>
              <a:t>Sau hợp tử</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0045522" y="193182"/>
            <a:ext cx="2021983" cy="646331"/>
          </a:xfrm>
          <a:prstGeom prst="rect">
            <a:avLst/>
          </a:prstGeom>
          <a:solidFill>
            <a:srgbClr val="FFFF00"/>
          </a:solidFill>
        </p:spPr>
        <p:txBody>
          <a:bodyPr wrap="square" rtlCol="0">
            <a:spAutoFit/>
          </a:bodyPr>
          <a:lstStyle/>
          <a:p>
            <a:r>
              <a:rPr lang="vi-VN" sz="3600" dirty="0" smtClean="0">
                <a:solidFill>
                  <a:srgbClr val="00B050"/>
                </a:solidFill>
                <a:latin typeface="Times New Roman" panose="02020603050405020304" pitchFamily="18" charset="0"/>
                <a:cs typeface="Times New Roman" panose="02020603050405020304" pitchFamily="18" charset="0"/>
              </a:rPr>
              <a:t>Củng cố</a:t>
            </a:r>
            <a:endParaRPr lang="en-US" sz="3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044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xit" presetSubtype="0" fill="hold" nodeType="clickEffect">
                                  <p:stCondLst>
                                    <p:cond delay="0"/>
                                  </p:stCondLst>
                                  <p:childTnLst>
                                    <p:animEffect transition="out" filter="fade">
                                      <p:cBhvr>
                                        <p:cTn id="37" dur="1000"/>
                                        <p:tgtEl>
                                          <p:spTgt spid="3">
                                            <p:txEl>
                                              <p:pRg st="1" end="1"/>
                                            </p:txEl>
                                          </p:spTgt>
                                        </p:tgtEl>
                                      </p:cBhvr>
                                    </p:animEffect>
                                    <p:anim calcmode="lin" valueType="num">
                                      <p:cBhvr>
                                        <p:cTn id="38" dur="1000"/>
                                        <p:tgtEl>
                                          <p:spTgt spid="3">
                                            <p:txEl>
                                              <p:pRg st="1" end="1"/>
                                            </p:txEl>
                                          </p:spTgt>
                                        </p:tgtEl>
                                        <p:attrNameLst>
                                          <p:attrName>ppt_x</p:attrName>
                                        </p:attrNameLst>
                                      </p:cBhvr>
                                      <p:tavLst>
                                        <p:tav tm="0">
                                          <p:val>
                                            <p:strVal val="ppt_x"/>
                                          </p:val>
                                        </p:tav>
                                        <p:tav tm="100000">
                                          <p:val>
                                            <p:strVal val="ppt_x"/>
                                          </p:val>
                                        </p:tav>
                                      </p:tavLst>
                                    </p:anim>
                                    <p:anim calcmode="lin" valueType="num">
                                      <p:cBhvr>
                                        <p:cTn id="39" dur="100" decel="100000"/>
                                        <p:tgtEl>
                                          <p:spTgt spid="3">
                                            <p:txEl>
                                              <p:pRg st="1" end="1"/>
                                            </p:txEl>
                                          </p:spTgt>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3">
                                            <p:txEl>
                                              <p:pRg st="1" end="1"/>
                                            </p:txEl>
                                          </p:spTgt>
                                        </p:tgtEl>
                                        <p:attrNameLst>
                                          <p:attrName>ppt_y</p:attrName>
                                        </p:attrNameLst>
                                      </p:cBhvr>
                                      <p:tavLst>
                                        <p:tav tm="0">
                                          <p:val>
                                            <p:strVal val="ppt_y"/>
                                          </p:val>
                                        </p:tav>
                                        <p:tav tm="100000">
                                          <p:val>
                                            <p:strVal val="ppt_y+1"/>
                                          </p:val>
                                        </p:tav>
                                      </p:tavLst>
                                    </p:anim>
                                    <p:set>
                                      <p:cBhvr>
                                        <p:cTn id="41" dur="1" fill="hold">
                                          <p:stCondLst>
                                            <p:cond delay="999"/>
                                          </p:stCondLst>
                                        </p:cTn>
                                        <p:tgtEl>
                                          <p:spTgt spid="3">
                                            <p:txEl>
                                              <p:pRg st="1" end="1"/>
                                            </p:txEl>
                                          </p:spTgt>
                                        </p:tgtEl>
                                        <p:attrNameLst>
                                          <p:attrName>style.visibility</p:attrName>
                                        </p:attrNameLst>
                                      </p:cBhvr>
                                      <p:to>
                                        <p:strVal val="hidden"/>
                                      </p:to>
                                    </p:set>
                                  </p:childTnLst>
                                </p:cTn>
                              </p:par>
                              <p:par>
                                <p:cTn id="42" presetID="37" presetClass="exit" presetSubtype="0" fill="hold" nodeType="withEffect">
                                  <p:stCondLst>
                                    <p:cond delay="0"/>
                                  </p:stCondLst>
                                  <p:childTnLst>
                                    <p:animEffect transition="out" filter="fade">
                                      <p:cBhvr>
                                        <p:cTn id="43" dur="1000"/>
                                        <p:tgtEl>
                                          <p:spTgt spid="3">
                                            <p:txEl>
                                              <p:pRg st="3" end="3"/>
                                            </p:txEl>
                                          </p:spTgt>
                                        </p:tgtEl>
                                      </p:cBhvr>
                                    </p:animEffect>
                                    <p:anim calcmode="lin" valueType="num">
                                      <p:cBhvr>
                                        <p:cTn id="44" dur="1000"/>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 decel="100000"/>
                                        <p:tgtEl>
                                          <p:spTgt spid="3">
                                            <p:txEl>
                                              <p:pRg st="3" end="3"/>
                                            </p:txEl>
                                          </p:spTgt>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3">
                                            <p:txEl>
                                              <p:pRg st="3" end="3"/>
                                            </p:txEl>
                                          </p:spTgt>
                                        </p:tgtEl>
                                        <p:attrNameLst>
                                          <p:attrName>ppt_y</p:attrName>
                                        </p:attrNameLst>
                                      </p:cBhvr>
                                      <p:tavLst>
                                        <p:tav tm="0">
                                          <p:val>
                                            <p:strVal val="ppt_y"/>
                                          </p:val>
                                        </p:tav>
                                        <p:tav tm="100000">
                                          <p:val>
                                            <p:strVal val="ppt_y+1"/>
                                          </p:val>
                                        </p:tav>
                                      </p:tavLst>
                                    </p:anim>
                                    <p:set>
                                      <p:cBhvr>
                                        <p:cTn id="47" dur="1" fill="hold">
                                          <p:stCondLst>
                                            <p:cond delay="999"/>
                                          </p:stCondLst>
                                        </p:cTn>
                                        <p:tgtEl>
                                          <p:spTgt spid="3">
                                            <p:txEl>
                                              <p:pRg st="3" end="3"/>
                                            </p:txEl>
                                          </p:spTgt>
                                        </p:tgtEl>
                                        <p:attrNameLst>
                                          <p:attrName>style.visibility</p:attrName>
                                        </p:attrNameLst>
                                      </p:cBhvr>
                                      <p:to>
                                        <p:strVal val="hidden"/>
                                      </p:to>
                                    </p:set>
                                  </p:childTnLst>
                                </p:cTn>
                              </p:par>
                              <p:par>
                                <p:cTn id="48" presetID="37" presetClass="exit" presetSubtype="0" fill="hold" nodeType="withEffect">
                                  <p:stCondLst>
                                    <p:cond delay="0"/>
                                  </p:stCondLst>
                                  <p:childTnLst>
                                    <p:animEffect transition="out" filter="fade">
                                      <p:cBhvr>
                                        <p:cTn id="49" dur="1000"/>
                                        <p:tgtEl>
                                          <p:spTgt spid="3">
                                            <p:txEl>
                                              <p:pRg st="4" end="4"/>
                                            </p:txEl>
                                          </p:spTgt>
                                        </p:tgtEl>
                                      </p:cBhvr>
                                    </p:animEffect>
                                    <p:anim calcmode="lin" valueType="num">
                                      <p:cBhvr>
                                        <p:cTn id="50" dur="1000"/>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 decel="100000"/>
                                        <p:tgtEl>
                                          <p:spTgt spid="3">
                                            <p:txEl>
                                              <p:pRg st="4" end="4"/>
                                            </p:txEl>
                                          </p:spTgt>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3">
                                            <p:txEl>
                                              <p:pRg st="4" end="4"/>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347" y="1043801"/>
            <a:ext cx="8727018" cy="6083139"/>
          </a:xfrm>
        </p:spPr>
        <p:txBody>
          <a:bodyPr>
            <a:noAutofit/>
          </a:bodyPr>
          <a:lstStyle/>
          <a:p>
            <a:pPr marL="0" indent="0">
              <a:lnSpc>
                <a:spcPct val="115000"/>
              </a:lnSpc>
              <a:spcAft>
                <a:spcPts val="0"/>
              </a:spcAft>
              <a:buNone/>
            </a:pPr>
            <a:r>
              <a:rPr lang="vi-VN" b="1">
                <a:latin typeface="Times New Roman" panose="02020603050405020304" pitchFamily="18" charset="0"/>
                <a:ea typeface="Times New Roman" panose="02020603050405020304" pitchFamily="18" charset="0"/>
                <a:cs typeface="Times New Roman" panose="02020603050405020304" pitchFamily="18" charset="0"/>
              </a:rPr>
              <a:t>Câu 5</a:t>
            </a:r>
            <a:r>
              <a:rPr lang="vi-VN" b="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Trường hợp nào sau đây là cách li sau hợp tử?</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pPr>
            <a:r>
              <a:rPr lang="vi-VN" b="1" dirty="0">
                <a:latin typeface="Times New Roman" panose="02020603050405020304" pitchFamily="18" charset="0"/>
                <a:ea typeface="Times New Roman" panose="02020603050405020304" pitchFamily="18" charset="0"/>
                <a:cs typeface="Times New Roman" panose="02020603050405020304" pitchFamily="18" charset="0"/>
              </a:rPr>
              <a:t>A. </a:t>
            </a:r>
            <a:r>
              <a:rPr lang="vi-VN" dirty="0">
                <a:latin typeface="Times New Roman" panose="02020603050405020304" pitchFamily="18" charset="0"/>
                <a:ea typeface="Times New Roman" panose="02020603050405020304" pitchFamily="18" charset="0"/>
                <a:cs typeface="Times New Roman" panose="02020603050405020304" pitchFamily="18" charset="0"/>
              </a:rPr>
              <a:t>Vịt trời mỏ dẹt và vịt trời mỏ nhọn có mùa giao phối trong năm khác nhau.</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pPr>
            <a:r>
              <a:rPr lang="vi-VN" b="1" dirty="0">
                <a:latin typeface="Times New Roman" panose="02020603050405020304" pitchFamily="18" charset="0"/>
                <a:ea typeface="Arial" panose="020B0604020202020204" pitchFamily="34" charset="0"/>
                <a:cs typeface="Times New Roman" panose="02020603050405020304" pitchFamily="18" charset="0"/>
              </a:rPr>
              <a:t>B. </a:t>
            </a:r>
            <a:r>
              <a:rPr lang="vi-VN" dirty="0">
                <a:latin typeface="Times New Roman" panose="02020603050405020304" pitchFamily="18" charset="0"/>
                <a:ea typeface="Arial" panose="020B0604020202020204" pitchFamily="34" charset="0"/>
                <a:cs typeface="Times New Roman" panose="02020603050405020304" pitchFamily="18" charset="0"/>
              </a:rPr>
              <a:t>Hai loài ếch đốm có tiếng kêu khác nhau khi giao phối.</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pPr>
            <a:r>
              <a:rPr lang="vi-VN" b="1" dirty="0">
                <a:latin typeface="Times New Roman" panose="02020603050405020304" pitchFamily="18" charset="0"/>
                <a:ea typeface="Times New Roman" panose="02020603050405020304" pitchFamily="18" charset="0"/>
                <a:cs typeface="Times New Roman" panose="02020603050405020304" pitchFamily="18" charset="0"/>
              </a:rPr>
              <a:t>C. </a:t>
            </a:r>
            <a:r>
              <a:rPr lang="vi-VN" dirty="0">
                <a:latin typeface="Times New Roman" panose="02020603050405020304" pitchFamily="18" charset="0"/>
                <a:ea typeface="Times New Roman" panose="02020603050405020304" pitchFamily="18" charset="0"/>
                <a:cs typeface="Times New Roman" panose="02020603050405020304" pitchFamily="18" charset="0"/>
              </a:rPr>
              <a:t>Cây lai giữa 2 loài cà độc dược khác nhau bao giờ cũng bị chết sớm.</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8895" indent="0">
              <a:lnSpc>
                <a:spcPct val="115000"/>
              </a:lnSpc>
              <a:spcAft>
                <a:spcPts val="0"/>
              </a:spcAft>
              <a:buNone/>
            </a:pPr>
            <a:r>
              <a:rPr lang="vi-VN" b="1" dirty="0">
                <a:latin typeface="Times New Roman" panose="02020603050405020304" pitchFamily="18" charset="0"/>
                <a:ea typeface="Arial" panose="020B0604020202020204" pitchFamily="34" charset="0"/>
                <a:cs typeface="Times New Roman" panose="02020603050405020304" pitchFamily="18" charset="0"/>
              </a:rPr>
              <a:t>D. </a:t>
            </a:r>
            <a:r>
              <a:rPr lang="vi-VN" dirty="0">
                <a:latin typeface="Times New Roman" panose="02020603050405020304" pitchFamily="18" charset="0"/>
                <a:ea typeface="Arial" panose="020B0604020202020204" pitchFamily="34" charset="0"/>
                <a:cs typeface="Times New Roman" panose="02020603050405020304" pitchFamily="18" charset="0"/>
              </a:rPr>
              <a:t>Phấn của loài thuốc lá này không thể thụ phấn cho loài thuốc lá khác.</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0045522" y="193182"/>
            <a:ext cx="2021983" cy="646331"/>
          </a:xfrm>
          <a:prstGeom prst="rect">
            <a:avLst/>
          </a:prstGeom>
          <a:solidFill>
            <a:srgbClr val="FFFF00"/>
          </a:solidFill>
        </p:spPr>
        <p:txBody>
          <a:bodyPr wrap="square" rtlCol="0">
            <a:spAutoFit/>
          </a:bodyPr>
          <a:lstStyle/>
          <a:p>
            <a:r>
              <a:rPr lang="vi-VN" sz="3600" dirty="0" smtClean="0">
                <a:solidFill>
                  <a:srgbClr val="00B050"/>
                </a:solidFill>
                <a:latin typeface="Times New Roman" panose="02020603050405020304" pitchFamily="18" charset="0"/>
                <a:cs typeface="Times New Roman" panose="02020603050405020304" pitchFamily="18" charset="0"/>
              </a:rPr>
              <a:t>Củng cố</a:t>
            </a:r>
            <a:endParaRPr lang="en-US" sz="3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787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3">
                                            <p:txEl>
                                              <p:pRg st="0" end="0"/>
                                            </p:txEl>
                                          </p:spTgt>
                                        </p:tgtEl>
                                      </p:cBhvr>
                                    </p:animEffect>
                                    <p:set>
                                      <p:cBhvr>
                                        <p:cTn id="38" dur="1" fill="hold">
                                          <p:stCondLst>
                                            <p:cond delay="499"/>
                                          </p:stCondLst>
                                        </p:cTn>
                                        <p:tgtEl>
                                          <p:spTgt spid="3">
                                            <p:txEl>
                                              <p:pRg st="0" end="0"/>
                                            </p:txEl>
                                          </p:spTgt>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3">
                                            <p:txEl>
                                              <p:pRg st="1" end="1"/>
                                            </p:txEl>
                                          </p:spTgt>
                                        </p:tgtEl>
                                      </p:cBhvr>
                                    </p:animEffect>
                                    <p:set>
                                      <p:cBhvr>
                                        <p:cTn id="41" dur="1" fill="hold">
                                          <p:stCondLst>
                                            <p:cond delay="499"/>
                                          </p:stCondLst>
                                        </p:cTn>
                                        <p:tgtEl>
                                          <p:spTgt spid="3">
                                            <p:txEl>
                                              <p:pRg st="1" end="1"/>
                                            </p:txEl>
                                          </p:spTgt>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3">
                                            <p:txEl>
                                              <p:pRg st="2" end="2"/>
                                            </p:txEl>
                                          </p:spTgt>
                                        </p:tgtEl>
                                      </p:cBhvr>
                                    </p:animEffect>
                                    <p:set>
                                      <p:cBhvr>
                                        <p:cTn id="44" dur="1" fill="hold">
                                          <p:stCondLst>
                                            <p:cond delay="499"/>
                                          </p:stCondLst>
                                        </p:cTn>
                                        <p:tgtEl>
                                          <p:spTgt spid="3">
                                            <p:txEl>
                                              <p:pRg st="2" end="2"/>
                                            </p:txEl>
                                          </p:spTgt>
                                        </p:tgtEl>
                                        <p:attrNameLst>
                                          <p:attrName>style.visibility</p:attrName>
                                        </p:attrNameLst>
                                      </p:cBhvr>
                                      <p:to>
                                        <p:strVal val="hidden"/>
                                      </p:to>
                                    </p:set>
                                  </p:childTnLst>
                                </p:cTn>
                              </p:par>
                              <p:par>
                                <p:cTn id="45" presetID="16" presetClass="exit" presetSubtype="21" fill="hold" nodeType="withEffect">
                                  <p:stCondLst>
                                    <p:cond delay="0"/>
                                  </p:stCondLst>
                                  <p:childTnLst>
                                    <p:animEffect transition="out" filter="barn(inVertical)">
                                      <p:cBhvr>
                                        <p:cTn id="46" dur="500"/>
                                        <p:tgtEl>
                                          <p:spTgt spid="3">
                                            <p:txEl>
                                              <p:pRg st="4" end="4"/>
                                            </p:txEl>
                                          </p:spTgt>
                                        </p:tgtEl>
                                      </p:cBhvr>
                                    </p:animEffect>
                                    <p:set>
                                      <p:cBhvr>
                                        <p:cTn id="4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a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02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4648200" y="129540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fontAlgn="base">
              <a:spcBef>
                <a:spcPct val="50000"/>
              </a:spcBef>
              <a:spcAft>
                <a:spcPct val="0"/>
              </a:spcAft>
            </a:pPr>
            <a:r>
              <a:rPr lang="en-US" altLang="en-US" sz="3200" dirty="0">
                <a:solidFill>
                  <a:srgbClr val="FF0000"/>
                </a:solidFill>
              </a:rPr>
              <a:t>DẶN DÒ</a:t>
            </a:r>
          </a:p>
        </p:txBody>
      </p:sp>
      <p:sp>
        <p:nvSpPr>
          <p:cNvPr id="37892" name="Text Box 6"/>
          <p:cNvSpPr txBox="1">
            <a:spLocks noChangeArrowheads="1"/>
          </p:cNvSpPr>
          <p:nvPr/>
        </p:nvSpPr>
        <p:spPr bwMode="auto">
          <a:xfrm>
            <a:off x="2913038" y="2590822"/>
            <a:ext cx="6248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fontAlgn="base">
              <a:spcBef>
                <a:spcPct val="50000"/>
              </a:spcBef>
              <a:spcAft>
                <a:spcPct val="0"/>
              </a:spcAft>
            </a:pPr>
            <a:r>
              <a:rPr lang="en-US" altLang="en-US" dirty="0" smtClean="0">
                <a:solidFill>
                  <a:prstClr val="black"/>
                </a:solidFill>
              </a:rPr>
              <a:t>- </a:t>
            </a:r>
            <a:r>
              <a:rPr lang="en-US" altLang="en-US" dirty="0" err="1" smtClean="0">
                <a:solidFill>
                  <a:prstClr val="black"/>
                </a:solidFill>
              </a:rPr>
              <a:t>Làm</a:t>
            </a:r>
            <a:r>
              <a:rPr lang="en-US" altLang="en-US" dirty="0" smtClean="0">
                <a:solidFill>
                  <a:prstClr val="black"/>
                </a:solidFill>
              </a:rPr>
              <a:t> </a:t>
            </a:r>
            <a:r>
              <a:rPr lang="vi-VN" altLang="en-US" dirty="0" smtClean="0">
                <a:solidFill>
                  <a:prstClr val="black"/>
                </a:solidFill>
              </a:rPr>
              <a:t>phiếu học tập</a:t>
            </a:r>
            <a:endParaRPr lang="en-US" altLang="en-US" dirty="0">
              <a:solidFill>
                <a:prstClr val="black"/>
              </a:solidFill>
            </a:endParaRPr>
          </a:p>
          <a:p>
            <a:pPr fontAlgn="base">
              <a:spcBef>
                <a:spcPct val="50000"/>
              </a:spcBef>
              <a:spcAft>
                <a:spcPct val="0"/>
              </a:spcAft>
              <a:buFontTx/>
              <a:buChar char="-"/>
            </a:pPr>
            <a:r>
              <a:rPr lang="en-US" altLang="en-US" dirty="0">
                <a:solidFill>
                  <a:prstClr val="black"/>
                </a:solidFill>
              </a:rPr>
              <a:t> </a:t>
            </a:r>
            <a:r>
              <a:rPr lang="en-US" altLang="en-US" dirty="0" err="1" smtClean="0">
                <a:solidFill>
                  <a:prstClr val="black"/>
                </a:solidFill>
              </a:rPr>
              <a:t>Chuẩn</a:t>
            </a:r>
            <a:r>
              <a:rPr lang="en-US" altLang="en-US" dirty="0" smtClean="0">
                <a:solidFill>
                  <a:prstClr val="black"/>
                </a:solidFill>
              </a:rPr>
              <a:t> </a:t>
            </a:r>
            <a:r>
              <a:rPr lang="en-US" altLang="en-US" dirty="0" err="1" smtClean="0">
                <a:solidFill>
                  <a:prstClr val="black"/>
                </a:solidFill>
              </a:rPr>
              <a:t>bị</a:t>
            </a:r>
            <a:r>
              <a:rPr lang="en-US" altLang="en-US" dirty="0" smtClean="0">
                <a:solidFill>
                  <a:prstClr val="black"/>
                </a:solidFill>
              </a:rPr>
              <a:t> </a:t>
            </a:r>
            <a:r>
              <a:rPr lang="en-US" altLang="en-US" dirty="0" err="1" smtClean="0">
                <a:solidFill>
                  <a:prstClr val="black"/>
                </a:solidFill>
              </a:rPr>
              <a:t>bài</a:t>
            </a:r>
            <a:r>
              <a:rPr lang="en-US" altLang="en-US" dirty="0" smtClean="0">
                <a:solidFill>
                  <a:prstClr val="black"/>
                </a:solidFill>
              </a:rPr>
              <a:t> </a:t>
            </a:r>
            <a:r>
              <a:rPr lang="en-US" altLang="en-US" dirty="0" err="1" smtClean="0">
                <a:solidFill>
                  <a:prstClr val="black"/>
                </a:solidFill>
              </a:rPr>
              <a:t>tiếp</a:t>
            </a:r>
            <a:r>
              <a:rPr lang="en-US" altLang="en-US" dirty="0" smtClean="0">
                <a:solidFill>
                  <a:prstClr val="black"/>
                </a:solidFill>
              </a:rPr>
              <a:t> </a:t>
            </a:r>
            <a:r>
              <a:rPr lang="en-US" altLang="en-US" dirty="0" err="1" smtClean="0">
                <a:solidFill>
                  <a:prstClr val="black"/>
                </a:solidFill>
              </a:rPr>
              <a:t>theo</a:t>
            </a:r>
            <a:endParaRPr lang="en-US" altLang="en-US" dirty="0">
              <a:solidFill>
                <a:prstClr val="black"/>
              </a:solidFill>
            </a:endParaRPr>
          </a:p>
        </p:txBody>
      </p:sp>
      <p:sp>
        <p:nvSpPr>
          <p:cNvPr id="37893" name="Text Box 20"/>
          <p:cNvSpPr txBox="1">
            <a:spLocks noChangeArrowheads="1"/>
          </p:cNvSpPr>
          <p:nvPr/>
        </p:nvSpPr>
        <p:spPr bwMode="auto">
          <a:xfrm>
            <a:off x="2895600" y="1905000"/>
            <a:ext cx="624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fontAlgn="base">
              <a:spcBef>
                <a:spcPct val="50000"/>
              </a:spcBef>
              <a:spcAft>
                <a:spcPct val="0"/>
              </a:spcAft>
            </a:pPr>
            <a:r>
              <a:rPr lang="en-US" altLang="en-US" dirty="0">
                <a:solidFill>
                  <a:prstClr val="black"/>
                </a:solidFill>
              </a:rPr>
              <a:t>- </a:t>
            </a:r>
            <a:r>
              <a:rPr lang="en-US" altLang="en-US" dirty="0" err="1" smtClean="0">
                <a:solidFill>
                  <a:prstClr val="black"/>
                </a:solidFill>
              </a:rPr>
              <a:t>Ghi</a:t>
            </a:r>
            <a:r>
              <a:rPr lang="en-US" altLang="en-US" dirty="0" smtClean="0">
                <a:solidFill>
                  <a:prstClr val="black"/>
                </a:solidFill>
              </a:rPr>
              <a:t> </a:t>
            </a:r>
            <a:r>
              <a:rPr lang="en-US" altLang="en-US" dirty="0" err="1" smtClean="0">
                <a:solidFill>
                  <a:prstClr val="black"/>
                </a:solidFill>
              </a:rPr>
              <a:t>bài</a:t>
            </a:r>
            <a:r>
              <a:rPr lang="en-US" altLang="en-US" dirty="0" smtClean="0">
                <a:solidFill>
                  <a:prstClr val="black"/>
                </a:solidFill>
              </a:rPr>
              <a:t> </a:t>
            </a:r>
            <a:r>
              <a:rPr lang="en-US" altLang="en-US" dirty="0" err="1" smtClean="0">
                <a:solidFill>
                  <a:prstClr val="black"/>
                </a:solidFill>
              </a:rPr>
              <a:t>đầy</a:t>
            </a:r>
            <a:r>
              <a:rPr lang="en-US" altLang="en-US" dirty="0" smtClean="0">
                <a:solidFill>
                  <a:prstClr val="black"/>
                </a:solidFill>
              </a:rPr>
              <a:t> </a:t>
            </a:r>
            <a:r>
              <a:rPr lang="en-US" altLang="en-US" dirty="0" err="1" smtClean="0">
                <a:solidFill>
                  <a:prstClr val="black"/>
                </a:solidFill>
              </a:rPr>
              <a:t>đủ</a:t>
            </a:r>
            <a:endParaRPr lang="en-US" altLang="en-US" dirty="0">
              <a:solidFill>
                <a:prstClr val="black"/>
              </a:solidFill>
            </a:endParaRPr>
          </a:p>
        </p:txBody>
      </p:sp>
    </p:spTree>
    <p:extLst>
      <p:ext uri="{BB962C8B-B14F-4D97-AF65-F5344CB8AC3E}">
        <p14:creationId xmlns:p14="http://schemas.microsoft.com/office/powerpoint/2010/main" val="3614473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vi-VN" sz="2800" b="1" dirty="0">
                <a:latin typeface="Times New Roman" panose="02020603050405020304" pitchFamily="18" charset="0"/>
                <a:ea typeface="Times New Roman" panose="02020603050405020304" pitchFamily="18" charset="0"/>
                <a:cs typeface="Times New Roman" panose="02020603050405020304" pitchFamily="18" charset="0"/>
              </a:rPr>
              <a:t>I.  </a:t>
            </a:r>
            <a:r>
              <a:rPr lang="vi-VN" sz="2800" b="1" dirty="0">
                <a:latin typeface="Times New Roman" panose="02020603050405020304" pitchFamily="18" charset="0"/>
                <a:ea typeface="Batang" panose="02030600000101010101" pitchFamily="18" charset="-127"/>
                <a:cs typeface="Times New Roman" panose="02020603050405020304" pitchFamily="18" charset="0"/>
              </a:rPr>
              <a:t>QUÁ TRÌNH HÌNH THÀNH QUẦN THỂ THÍCH NGHI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r>
            <a:b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793" r="-1"/>
          <a:stretch/>
        </p:blipFill>
        <p:spPr>
          <a:xfrm>
            <a:off x="721217" y="1325563"/>
            <a:ext cx="11018949" cy="4867042"/>
          </a:xfrm>
          <a:prstGeom prst="rect">
            <a:avLst/>
          </a:prstGeom>
        </p:spPr>
      </p:pic>
      <p:pic>
        <p:nvPicPr>
          <p:cNvPr id="8" name="Picture 7"/>
          <p:cNvPicPr>
            <a:picLocks noChangeAspect="1"/>
          </p:cNvPicPr>
          <p:nvPr/>
        </p:nvPicPr>
        <p:blipFill>
          <a:blip r:embed="rId3"/>
          <a:stretch>
            <a:fillRect/>
          </a:stretch>
        </p:blipFill>
        <p:spPr>
          <a:xfrm>
            <a:off x="530150" y="3932433"/>
            <a:ext cx="3269118" cy="2761997"/>
          </a:xfrm>
          <a:prstGeom prst="rect">
            <a:avLst/>
          </a:prstGeom>
        </p:spPr>
      </p:pic>
      <p:pic>
        <p:nvPicPr>
          <p:cNvPr id="9" name="Picture 8"/>
          <p:cNvPicPr>
            <a:picLocks noChangeAspect="1"/>
          </p:cNvPicPr>
          <p:nvPr/>
        </p:nvPicPr>
        <p:blipFill>
          <a:blip r:embed="rId4"/>
          <a:stretch>
            <a:fillRect/>
          </a:stretch>
        </p:blipFill>
        <p:spPr>
          <a:xfrm>
            <a:off x="8060048" y="3759084"/>
            <a:ext cx="3584584" cy="2895162"/>
          </a:xfrm>
          <a:prstGeom prst="rect">
            <a:avLst/>
          </a:prstGeom>
        </p:spPr>
      </p:pic>
      <p:pic>
        <p:nvPicPr>
          <p:cNvPr id="10" name="Picture 9"/>
          <p:cNvPicPr>
            <a:picLocks noChangeAspect="1"/>
          </p:cNvPicPr>
          <p:nvPr/>
        </p:nvPicPr>
        <p:blipFill>
          <a:blip r:embed="rId5"/>
          <a:stretch>
            <a:fillRect/>
          </a:stretch>
        </p:blipFill>
        <p:spPr>
          <a:xfrm>
            <a:off x="530150" y="853525"/>
            <a:ext cx="3269118" cy="2759592"/>
          </a:xfrm>
          <a:prstGeom prst="rect">
            <a:avLst/>
          </a:prstGeom>
        </p:spPr>
      </p:pic>
      <p:pic>
        <p:nvPicPr>
          <p:cNvPr id="11" name="Picture 10"/>
          <p:cNvPicPr>
            <a:picLocks noChangeAspect="1"/>
          </p:cNvPicPr>
          <p:nvPr/>
        </p:nvPicPr>
        <p:blipFill>
          <a:blip r:embed="rId6"/>
          <a:stretch>
            <a:fillRect/>
          </a:stretch>
        </p:blipFill>
        <p:spPr>
          <a:xfrm>
            <a:off x="8081498" y="863922"/>
            <a:ext cx="3658668" cy="2711409"/>
          </a:xfrm>
          <a:prstGeom prst="rect">
            <a:avLst/>
          </a:prstGeom>
        </p:spPr>
      </p:pic>
      <p:sp>
        <p:nvSpPr>
          <p:cNvPr id="17" name="TextBox 16"/>
          <p:cNvSpPr txBox="1"/>
          <p:nvPr/>
        </p:nvSpPr>
        <p:spPr>
          <a:xfrm>
            <a:off x="4091662" y="5916506"/>
            <a:ext cx="2976724" cy="646331"/>
          </a:xfrm>
          <a:prstGeom prst="rect">
            <a:avLst/>
          </a:prstGeom>
          <a:solidFill>
            <a:srgbClr val="00B050"/>
          </a:solidFill>
        </p:spPr>
        <p:txBody>
          <a:bodyPr wrap="square" rtlCol="0">
            <a:spAutoFit/>
          </a:bodyPr>
          <a:lstStyle/>
          <a:p>
            <a:r>
              <a:rPr lang="vi-VN" dirty="0" smtClean="0"/>
              <a:t>Tại sao sâu có màu xanh của lá</a:t>
            </a:r>
            <a:endParaRPr lang="en-US" dirty="0"/>
          </a:p>
        </p:txBody>
      </p:sp>
      <p:pic>
        <p:nvPicPr>
          <p:cNvPr id="16" name="Picture 15"/>
          <p:cNvPicPr>
            <a:picLocks noChangeAspect="1"/>
          </p:cNvPicPr>
          <p:nvPr/>
        </p:nvPicPr>
        <p:blipFill>
          <a:blip r:embed="rId7"/>
          <a:stretch>
            <a:fillRect/>
          </a:stretch>
        </p:blipFill>
        <p:spPr>
          <a:xfrm>
            <a:off x="3953293" y="853525"/>
            <a:ext cx="3974180" cy="2680694"/>
          </a:xfrm>
          <a:prstGeom prst="rect">
            <a:avLst/>
          </a:prstGeom>
        </p:spPr>
      </p:pic>
      <p:pic>
        <p:nvPicPr>
          <p:cNvPr id="14" name="Picture 13"/>
          <p:cNvPicPr>
            <a:picLocks noChangeAspect="1"/>
          </p:cNvPicPr>
          <p:nvPr/>
        </p:nvPicPr>
        <p:blipFill>
          <a:blip r:embed="rId8"/>
          <a:stretch>
            <a:fillRect/>
          </a:stretch>
        </p:blipFill>
        <p:spPr>
          <a:xfrm>
            <a:off x="3990335" y="3759084"/>
            <a:ext cx="3974180" cy="2895161"/>
          </a:xfrm>
          <a:prstGeom prst="rect">
            <a:avLst/>
          </a:prstGeom>
        </p:spPr>
      </p:pic>
    </p:spTree>
    <p:extLst>
      <p:ext uri="{BB962C8B-B14F-4D97-AF65-F5344CB8AC3E}">
        <p14:creationId xmlns:p14="http://schemas.microsoft.com/office/powerpoint/2010/main" val="35628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17"/>
                                        </p:tgtEl>
                                        <p:attrNameLst>
                                          <p:attrName>ppt_w</p:attrName>
                                        </p:attrNameLst>
                                      </p:cBhvr>
                                      <p:tavLst>
                                        <p:tav tm="0">
                                          <p:val>
                                            <p:strVal val="ppt_w"/>
                                          </p:val>
                                        </p:tav>
                                        <p:tav tm="100000">
                                          <p:val>
                                            <p:fltVal val="0"/>
                                          </p:val>
                                        </p:tav>
                                      </p:tavLst>
                                    </p:anim>
                                    <p:anim calcmode="lin" valueType="num">
                                      <p:cBhvr>
                                        <p:cTn id="24" dur="500"/>
                                        <p:tgtEl>
                                          <p:spTgt spid="17"/>
                                        </p:tgtEl>
                                        <p:attrNameLst>
                                          <p:attrName>ppt_h</p:attrName>
                                        </p:attrNameLst>
                                      </p:cBhvr>
                                      <p:tavLst>
                                        <p:tav tm="0">
                                          <p:val>
                                            <p:strVal val="ppt_h"/>
                                          </p:val>
                                        </p:tav>
                                        <p:tav tm="100000">
                                          <p:val>
                                            <p:fltVal val="0"/>
                                          </p:val>
                                        </p:tav>
                                      </p:tavLst>
                                    </p:anim>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8"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amond(in)">
                                      <p:cBhvr>
                                        <p:cTn id="29" dur="2000"/>
                                        <p:tgtEl>
                                          <p:spTgt spid="10"/>
                                        </p:tgtEl>
                                      </p:cBhvr>
                                    </p:animEffect>
                                  </p:childTnLst>
                                </p:cTn>
                              </p:par>
                              <p:par>
                                <p:cTn id="30" presetID="8"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amond(in)">
                                      <p:cBhvr>
                                        <p:cTn id="32" dur="2000"/>
                                        <p:tgtEl>
                                          <p:spTgt spid="16"/>
                                        </p:tgtEl>
                                      </p:cBhvr>
                                    </p:animEffect>
                                  </p:childTnLst>
                                </p:cTn>
                              </p:par>
                              <p:par>
                                <p:cTn id="33" presetID="8" presetClass="entr" presetSubtype="1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amond(in)">
                                      <p:cBhvr>
                                        <p:cTn id="35" dur="2000"/>
                                        <p:tgtEl>
                                          <p:spTgt spid="11"/>
                                        </p:tgtEl>
                                      </p:cBhvr>
                                    </p:animEffect>
                                  </p:childTnLst>
                                </p:cTn>
                              </p:par>
                            </p:childTnLst>
                          </p:cTn>
                        </p:par>
                        <p:par>
                          <p:cTn id="36" fill="hold">
                            <p:stCondLst>
                              <p:cond delay="2000"/>
                            </p:stCondLst>
                            <p:childTnLst>
                              <p:par>
                                <p:cTn id="37" presetID="21" presetClass="entr" presetSubtype="1"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heel(1)">
                                      <p:cBhvr>
                                        <p:cTn id="39" dur="2000"/>
                                        <p:tgtEl>
                                          <p:spTgt spid="8"/>
                                        </p:tgtEl>
                                      </p:cBhvr>
                                    </p:animEffect>
                                  </p:childTnLst>
                                </p:cTn>
                              </p:par>
                              <p:par>
                                <p:cTn id="40" presetID="21" presetClass="entr" presetSubtype="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par>
                                <p:cTn id="43" presetID="21" presetClass="entr" presetSubtype="1"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heel(1)">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0299"/>
          </a:xfrm>
        </p:spPr>
        <p:txBody>
          <a:bodyPr>
            <a:normAutofit/>
          </a:bodyPr>
          <a:lstStyle/>
          <a:p>
            <a:r>
              <a:rPr lang="vi-VN" sz="2800" b="1" dirty="0">
                <a:latin typeface="Times New Roman" panose="02020603050405020304" pitchFamily="18" charset="0"/>
                <a:ea typeface="Times New Roman" panose="02020603050405020304" pitchFamily="18" charset="0"/>
                <a:cs typeface="Times New Roman" panose="02020603050405020304" pitchFamily="18" charset="0"/>
              </a:rPr>
              <a:t>I.  </a:t>
            </a:r>
            <a:r>
              <a:rPr lang="vi-VN" sz="2800" b="1" dirty="0">
                <a:latin typeface="Times New Roman" panose="02020603050405020304" pitchFamily="18" charset="0"/>
                <a:ea typeface="Batang" panose="02030600000101010101" pitchFamily="18" charset="-127"/>
                <a:cs typeface="Times New Roman" panose="02020603050405020304" pitchFamily="18" charset="0"/>
              </a:rPr>
              <a:t>QUÁ TRÌNH HÌNH THÀNH QUẦN THỂ THÍCH </a:t>
            </a:r>
            <a:r>
              <a:rPr lang="vi-VN" sz="2800" b="1" dirty="0" smtClean="0">
                <a:latin typeface="Times New Roman" panose="02020603050405020304" pitchFamily="18" charset="0"/>
                <a:ea typeface="Batang" panose="02030600000101010101" pitchFamily="18" charset="-127"/>
                <a:cs typeface="Times New Roman" panose="02020603050405020304" pitchFamily="18" charset="0"/>
              </a:rPr>
              <a:t>NGHI</a:t>
            </a:r>
            <a:endParaRPr lang="en-U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pPr marL="0" indent="0" algn="just">
              <a:lnSpc>
                <a:spcPct val="100000"/>
              </a:lnSpc>
              <a:spcAft>
                <a:spcPts val="0"/>
              </a:spcAft>
              <a:buNone/>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CLTN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sàn</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lọc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lũy</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alen</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spcAft>
                <a:spcPts val="0"/>
              </a:spcAft>
              <a:buNone/>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QT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tuỳ</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luỹ</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gen </a:t>
            </a:r>
            <a:r>
              <a:rPr lang="en-US"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CLTN.</a:t>
            </a:r>
            <a:endParaRPr lang="en-US"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Aft>
                <a:spcPts val="0"/>
              </a:spcAft>
              <a:buNone/>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0340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ameleon Changing Color">
            <a:hlinkClick r:id="" action="ppaction://media"/>
          </p:cNvPr>
          <p:cNvPicPr>
            <a:picLocks noChangeAspect="1"/>
          </p:cNvPicPr>
          <p:nvPr>
            <a:videoFile r:link="rId1"/>
            <p:extLst>
              <p:ext uri="{DAA4B4D4-6D71-4841-9C94-3DE7FCFB9230}">
                <p14:media xmlns:p14="http://schemas.microsoft.com/office/powerpoint/2010/main" r:embed="rId2">
                  <p14:trim st="78894" end="86819"/>
                </p14:media>
              </p:ext>
            </p:extLst>
          </p:nvPr>
        </p:nvPicPr>
        <p:blipFill>
          <a:blip r:embed="rId5"/>
          <a:stretch>
            <a:fillRect/>
          </a:stretch>
        </p:blipFill>
        <p:spPr>
          <a:xfrm>
            <a:off x="322729" y="1196788"/>
            <a:ext cx="5486399" cy="4854389"/>
          </a:xfrm>
          <a:prstGeom prst="rect">
            <a:avLst/>
          </a:prstGeom>
        </p:spPr>
      </p:pic>
      <p:pic>
        <p:nvPicPr>
          <p:cNvPr id="6" name="10 Thiên Tài Ngụy Trang Trong Giới Động Vật">
            <a:hlinkClick r:id="" action="ppaction://media"/>
          </p:cNvPr>
          <p:cNvPicPr>
            <a:picLocks noChangeAspect="1"/>
          </p:cNvPicPr>
          <p:nvPr>
            <a:videoFile r:link="rId1"/>
            <p:extLst>
              <p:ext uri="{DAA4B4D4-6D71-4841-9C94-3DE7FCFB9230}">
                <p14:media xmlns:p14="http://schemas.microsoft.com/office/powerpoint/2010/main" r:embed="rId3">
                  <p14:trim st="144100" end="213333"/>
                </p14:media>
              </p:ext>
            </p:extLst>
          </p:nvPr>
        </p:nvPicPr>
        <p:blipFill>
          <a:blip r:embed="rId6"/>
          <a:stretch>
            <a:fillRect/>
          </a:stretch>
        </p:blipFill>
        <p:spPr>
          <a:xfrm>
            <a:off x="6118411" y="1196788"/>
            <a:ext cx="5907739" cy="4854389"/>
          </a:xfrm>
          <a:prstGeom prst="rect">
            <a:avLst/>
          </a:prstGeom>
        </p:spPr>
      </p:pic>
      <p:sp>
        <p:nvSpPr>
          <p:cNvPr id="9" name="Title 1"/>
          <p:cNvSpPr>
            <a:spLocks noGrp="1"/>
          </p:cNvSpPr>
          <p:nvPr>
            <p:ph type="title"/>
          </p:nvPr>
        </p:nvSpPr>
        <p:spPr>
          <a:xfrm>
            <a:off x="838200" y="365125"/>
            <a:ext cx="10515600" cy="670299"/>
          </a:xfrm>
        </p:spPr>
        <p:txBody>
          <a:bodyPr>
            <a:normAutofit/>
          </a:bodyPr>
          <a:lstStyle/>
          <a:p>
            <a:r>
              <a:rPr lang="vi-VN" sz="2800" b="1" dirty="0">
                <a:latin typeface="Times New Roman" panose="02020603050405020304" pitchFamily="18" charset="0"/>
                <a:ea typeface="Times New Roman" panose="02020603050405020304" pitchFamily="18" charset="0"/>
                <a:cs typeface="Times New Roman" panose="02020603050405020304" pitchFamily="18" charset="0"/>
              </a:rPr>
              <a:t>I.  </a:t>
            </a:r>
            <a:r>
              <a:rPr lang="vi-VN" sz="2800" b="1" dirty="0">
                <a:latin typeface="Times New Roman" panose="02020603050405020304" pitchFamily="18" charset="0"/>
                <a:ea typeface="Batang" panose="02030600000101010101" pitchFamily="18" charset="-127"/>
                <a:cs typeface="Times New Roman" panose="02020603050405020304" pitchFamily="18" charset="0"/>
              </a:rPr>
              <a:t>QUÁ TRÌNH HÌNH THÀNH QUẦN THỂ THÍCH </a:t>
            </a:r>
            <a:r>
              <a:rPr lang="vi-VN" sz="2800" b="1" dirty="0" smtClean="0">
                <a:latin typeface="Times New Roman" panose="02020603050405020304" pitchFamily="18" charset="0"/>
                <a:ea typeface="Batang" panose="02030600000101010101" pitchFamily="18" charset="-127"/>
                <a:cs typeface="Times New Roman" panose="02020603050405020304" pitchFamily="18" charset="0"/>
              </a:rPr>
              <a:t>NGHI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2050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388" y="358829"/>
            <a:ext cx="10515600" cy="508934"/>
          </a:xfrm>
        </p:spPr>
        <p:txBody>
          <a:bodyPr>
            <a:normAutofit/>
          </a:bodyPr>
          <a:lstStyle/>
          <a:p>
            <a:r>
              <a:rPr lang="vi-VN" sz="2800" b="1" dirty="0">
                <a:ea typeface="Batang" panose="02030600000101010101" pitchFamily="18" charset="-127"/>
                <a:cs typeface="Times New Roman" panose="02020603050405020304" pitchFamily="18" charset="0"/>
              </a:rPr>
              <a:t>II. KHÁI NIỆM LOÀI SINH </a:t>
            </a:r>
            <a:r>
              <a:rPr lang="vi-VN" sz="2800" b="1" dirty="0" smtClean="0">
                <a:ea typeface="Batang" panose="02030600000101010101" pitchFamily="18" charset="-127"/>
                <a:cs typeface="Times New Roman" panose="02020603050405020304" pitchFamily="18" charset="0"/>
              </a:rPr>
              <a:t>HỌC</a:t>
            </a:r>
            <a:endParaRPr lang="en-US" sz="2800" dirty="0"/>
          </a:p>
        </p:txBody>
      </p:sp>
      <p:sp>
        <p:nvSpPr>
          <p:cNvPr id="3" name="Content Placeholder 2"/>
          <p:cNvSpPr>
            <a:spLocks noGrp="1"/>
          </p:cNvSpPr>
          <p:nvPr>
            <p:ph idx="1"/>
          </p:nvPr>
        </p:nvSpPr>
        <p:spPr>
          <a:xfrm>
            <a:off x="663388" y="1072590"/>
            <a:ext cx="2298753" cy="627421"/>
          </a:xfrm>
        </p:spPr>
        <p:txBody>
          <a:bodyPr>
            <a:normAutofit fontScale="92500" lnSpcReduction="20000"/>
          </a:bodyPr>
          <a:lstStyle/>
          <a:p>
            <a:pPr marL="0" indent="0" algn="just">
              <a:lnSpc>
                <a:spcPct val="150000"/>
              </a:lnSpc>
              <a:spcAft>
                <a:spcPts val="0"/>
              </a:spcAft>
              <a:buNone/>
            </a:pPr>
            <a:r>
              <a:rPr lang="vi-VN" b="1" dirty="0" smtClean="0">
                <a:effectLst/>
                <a:latin typeface="Times New Roman" panose="02020603050405020304" pitchFamily="18" charset="0"/>
                <a:ea typeface="Batang" panose="02030600000101010101" pitchFamily="18" charset="-127"/>
                <a:cs typeface="Times New Roman" panose="02020603050405020304" pitchFamily="18" charset="0"/>
              </a:rPr>
              <a:t>1. Khái niệm: </a:t>
            </a:r>
            <a:endParaRPr lang="en-US"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663388" y="1828581"/>
            <a:ext cx="6096000" cy="954107"/>
          </a:xfrm>
          <a:prstGeom prst="rect">
            <a:avLst/>
          </a:prstGeom>
        </p:spPr>
        <p:txBody>
          <a:bodyPr>
            <a:spAutoFit/>
          </a:bodyPr>
          <a:lstStyle/>
          <a:p>
            <a:r>
              <a:rPr lang="vi-VN" sz="2800" b="1" dirty="0">
                <a:latin typeface="Times New Roman" panose="02020603050405020304" pitchFamily="18" charset="0"/>
                <a:cs typeface="Times New Roman" panose="02020603050405020304" pitchFamily="18" charset="0"/>
              </a:rPr>
              <a:t>Ernst Walter Mayr</a:t>
            </a:r>
            <a:r>
              <a:rPr lang="vi-VN"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là</a:t>
            </a:r>
            <a:r>
              <a:rPr lang="vi-VN"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nhà sinh học người Đức đưa ra khái niệm loài sinh học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005456" y="3736795"/>
            <a:ext cx="7173531" cy="2677656"/>
          </a:xfrm>
          <a:prstGeom prst="rect">
            <a:avLst/>
          </a:prstGeom>
          <a:solidFill>
            <a:srgbClr val="92D050"/>
          </a:solidFill>
          <a:ln>
            <a:solidFill>
              <a:srgbClr val="FF0000"/>
            </a:solidFill>
          </a:ln>
        </p:spPr>
        <p:txBody>
          <a:bodyPr wrap="square" rtlCol="0">
            <a:spAutoFit/>
          </a:bodyPr>
          <a:lstStyle/>
          <a:p>
            <a:pPr algn="just">
              <a:lnSpc>
                <a:spcPct val="150000"/>
              </a:lnSpc>
            </a:pPr>
            <a:r>
              <a:rPr lang="vi-VN" sz="2800" dirty="0" smtClean="0">
                <a:latin typeface="Times New Roman" panose="02020603050405020304" pitchFamily="18" charset="0"/>
                <a:ea typeface="Batang" panose="02030600000101010101" pitchFamily="18" charset="-127"/>
                <a:cs typeface="Times New Roman" panose="02020603050405020304" pitchFamily="18" charset="0"/>
              </a:rPr>
              <a:t>(Ở loài giao phối )có </a:t>
            </a:r>
            <a:r>
              <a:rPr lang="vi-VN" sz="2800" dirty="0">
                <a:latin typeface="Times New Roman" panose="02020603050405020304" pitchFamily="18" charset="0"/>
                <a:ea typeface="Batang" panose="02030600000101010101" pitchFamily="18" charset="-127"/>
                <a:cs typeface="Times New Roman" panose="02020603050405020304" pitchFamily="18" charset="0"/>
              </a:rPr>
              <a:t>khả năng giao phối với nhau trong tự nhiên và sinh ra con có sức sống, có khả năng sinh sản và cách li sinh sản với các nhóm quần thể khác.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405811" y="3200647"/>
            <a:ext cx="2556330" cy="2677656"/>
          </a:xfrm>
          <a:prstGeom prst="rect">
            <a:avLst/>
          </a:prstGeom>
          <a:solidFill>
            <a:srgbClr val="92D050"/>
          </a:solidFill>
          <a:ln>
            <a:solidFill>
              <a:srgbClr val="FF0000"/>
            </a:solidFill>
          </a:ln>
        </p:spPr>
        <p:txBody>
          <a:bodyPr wrap="square" rtlCol="0">
            <a:spAutoFit/>
          </a:bodyPr>
          <a:lstStyle/>
          <a:p>
            <a:pPr>
              <a:lnSpc>
                <a:spcPct val="150000"/>
              </a:lnSpc>
            </a:pPr>
            <a:r>
              <a:rPr lang="vi-VN" sz="2800" dirty="0">
                <a:latin typeface="Times New Roman" panose="02020603050405020304" pitchFamily="18" charset="0"/>
                <a:ea typeface="Batang" panose="02030600000101010101" pitchFamily="18" charset="-127"/>
                <a:cs typeface="Times New Roman" panose="02020603050405020304" pitchFamily="18" charset="0"/>
              </a:rPr>
              <a:t>Loài </a:t>
            </a:r>
            <a:r>
              <a:rPr lang="vi-VN" sz="2800" dirty="0" smtClean="0">
                <a:latin typeface="Times New Roman" panose="02020603050405020304" pitchFamily="18" charset="0"/>
                <a:ea typeface="Batang" panose="02030600000101010101" pitchFamily="18" charset="-127"/>
                <a:cs typeface="Times New Roman" panose="02020603050405020304" pitchFamily="18" charset="0"/>
              </a:rPr>
              <a:t>sinh học là </a:t>
            </a:r>
            <a:r>
              <a:rPr lang="vi-VN" sz="2800" dirty="0">
                <a:latin typeface="Times New Roman" panose="02020603050405020304" pitchFamily="18" charset="0"/>
                <a:ea typeface="Batang" panose="02030600000101010101" pitchFamily="18" charset="-127"/>
                <a:cs typeface="Times New Roman" panose="02020603050405020304" pitchFamily="18" charset="0"/>
              </a:rPr>
              <a:t>một hoặc một nhóm  quần thể gồm các cá thể</a:t>
            </a:r>
            <a:endParaRPr lang="en-US" sz="2800" dirty="0"/>
          </a:p>
        </p:txBody>
      </p:sp>
      <p:sp>
        <p:nvSpPr>
          <p:cNvPr id="7" name="TextBox 6"/>
          <p:cNvSpPr txBox="1"/>
          <p:nvPr/>
        </p:nvSpPr>
        <p:spPr>
          <a:xfrm>
            <a:off x="4005457" y="2782688"/>
            <a:ext cx="7173531" cy="523220"/>
          </a:xfrm>
          <a:prstGeom prst="rect">
            <a:avLst/>
          </a:prstGeom>
          <a:solidFill>
            <a:srgbClr val="92D050"/>
          </a:solidFill>
          <a:ln>
            <a:solidFill>
              <a:srgbClr val="FF0000"/>
            </a:solidFill>
          </a:ln>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Có những tính trạng chung về hình thái sinh lý</a:t>
            </a:r>
            <a:endParaRPr lang="en-US" sz="2800" dirty="0">
              <a:latin typeface="Times New Roman" panose="02020603050405020304" pitchFamily="18" charset="0"/>
              <a:cs typeface="Times New Roman" panose="02020603050405020304" pitchFamily="18" charset="0"/>
            </a:endParaRPr>
          </a:p>
        </p:txBody>
      </p:sp>
      <p:cxnSp>
        <p:nvCxnSpPr>
          <p:cNvPr id="9" name="Straight Connector 8"/>
          <p:cNvCxnSpPr>
            <a:stCxn id="6" idx="3"/>
            <a:endCxn id="7" idx="1"/>
          </p:cNvCxnSpPr>
          <p:nvPr/>
        </p:nvCxnSpPr>
        <p:spPr>
          <a:xfrm flipV="1">
            <a:off x="2962141" y="3044298"/>
            <a:ext cx="1043316" cy="1495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6" idx="3"/>
            <a:endCxn id="5" idx="1"/>
          </p:cNvCxnSpPr>
          <p:nvPr/>
        </p:nvCxnSpPr>
        <p:spPr>
          <a:xfrm>
            <a:off x="2962141" y="4539475"/>
            <a:ext cx="1043315" cy="536148"/>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6984831" y="613296"/>
            <a:ext cx="4567518" cy="3836635"/>
          </a:xfrm>
          <a:prstGeom prst="rect">
            <a:avLst/>
          </a:prstGeom>
        </p:spPr>
      </p:pic>
    </p:spTree>
    <p:extLst>
      <p:ext uri="{BB962C8B-B14F-4D97-AF65-F5344CB8AC3E}">
        <p14:creationId xmlns:p14="http://schemas.microsoft.com/office/powerpoint/2010/main" val="71641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edg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4"/>
                                        </p:tgtEl>
                                        <p:attrNameLst>
                                          <p:attrName>ppt_w</p:attrName>
                                        </p:attrNameLst>
                                      </p:cBhvr>
                                      <p:tavLst>
                                        <p:tav tm="0">
                                          <p:val>
                                            <p:strVal val="ppt_w"/>
                                          </p:val>
                                        </p:tav>
                                        <p:tav tm="100000">
                                          <p:val>
                                            <p:fltVal val="0"/>
                                          </p:val>
                                        </p:tav>
                                      </p:tavLst>
                                    </p:anim>
                                    <p:anim calcmode="lin" valueType="num">
                                      <p:cBhvr>
                                        <p:cTn id="26" dur="500"/>
                                        <p:tgtEl>
                                          <p:spTgt spid="14"/>
                                        </p:tgtEl>
                                        <p:attrNameLst>
                                          <p:attrName>ppt_h</p:attrName>
                                        </p:attrNameLst>
                                      </p:cBhvr>
                                      <p:tavLst>
                                        <p:tav tm="0">
                                          <p:val>
                                            <p:strVal val="ppt_h"/>
                                          </p:val>
                                        </p:tav>
                                        <p:tav tm="100000">
                                          <p:val>
                                            <p:fltVal val="0"/>
                                          </p:val>
                                        </p:tav>
                                      </p:tavLst>
                                    </p:anim>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edge">
                                      <p:cBhvr>
                                        <p:cTn id="36" dur="1000"/>
                                        <p:tgtEl>
                                          <p:spTgt spid="9"/>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edge">
                                      <p:cBhvr>
                                        <p:cTn id="39" dur="1000"/>
                                        <p:tgtEl>
                                          <p:spTgt spid="7"/>
                                        </p:tgtEl>
                                      </p:cBhvr>
                                    </p:animEffect>
                                  </p:childTnLst>
                                </p:cTn>
                              </p:par>
                            </p:childTnLst>
                          </p:cTn>
                        </p:par>
                        <p:par>
                          <p:cTn id="40" fill="hold">
                            <p:stCondLst>
                              <p:cond delay="1000"/>
                            </p:stCondLst>
                            <p:childTnLst>
                              <p:par>
                                <p:cTn id="41" presetID="18" presetClass="entr" presetSubtype="12"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strips(downLeft)">
                                      <p:cBhvr>
                                        <p:cTn id="43" dur="500"/>
                                        <p:tgtEl>
                                          <p:spTgt spid="11"/>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strips(downLeft)">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05354"/>
            <a:ext cx="10515600" cy="635187"/>
          </a:xfrm>
        </p:spPr>
        <p:txBody>
          <a:bodyPr>
            <a:noAutofit/>
          </a:bodyPr>
          <a:lstStyle/>
          <a:p>
            <a:pPr marL="0" indent="0" algn="just">
              <a:lnSpc>
                <a:spcPct val="150000"/>
              </a:lnSpc>
              <a:spcAft>
                <a:spcPts val="0"/>
              </a:spcAft>
              <a:buNone/>
            </a:pPr>
            <a:r>
              <a:rPr lang="vi-VN" sz="2400" b="1" dirty="0" smtClean="0">
                <a:effectLst/>
                <a:latin typeface="Times New Roman" panose="02020603050405020304" pitchFamily="18" charset="0"/>
                <a:ea typeface="Batang" panose="02030600000101010101" pitchFamily="18" charset="-127"/>
                <a:cs typeface="Times New Roman" panose="02020603050405020304" pitchFamily="18" charset="0"/>
              </a:rPr>
              <a:t>2. Các tiêu chuẩn phân biệt 2 loài:</a:t>
            </a:r>
            <a:r>
              <a:rPr lang="vi-VN" sz="2400" dirty="0" smtClean="0">
                <a:effectLst/>
                <a:latin typeface="Times New Roman" panose="02020603050405020304" pitchFamily="18" charset="0"/>
                <a:ea typeface="Batang" panose="02030600000101010101" pitchFamily="18" charset="-127"/>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1"/>
          <p:cNvSpPr>
            <a:spLocks noGrp="1"/>
          </p:cNvSpPr>
          <p:nvPr>
            <p:ph type="title"/>
          </p:nvPr>
        </p:nvSpPr>
        <p:spPr>
          <a:xfrm>
            <a:off x="838200" y="365126"/>
            <a:ext cx="10515600" cy="508934"/>
          </a:xfrm>
        </p:spPr>
        <p:txBody>
          <a:bodyPr>
            <a:normAutofit/>
          </a:bodyPr>
          <a:lstStyle/>
          <a:p>
            <a:r>
              <a:rPr lang="vi-VN" sz="2800" b="1" dirty="0">
                <a:ea typeface="Batang" panose="02030600000101010101" pitchFamily="18" charset="-127"/>
                <a:cs typeface="Times New Roman" panose="02020603050405020304" pitchFamily="18" charset="0"/>
              </a:rPr>
              <a:t>II. KHÁI NIỆM LOÀI SINH </a:t>
            </a:r>
            <a:r>
              <a:rPr lang="vi-VN" sz="2800" b="1" dirty="0" smtClean="0">
                <a:ea typeface="Batang" panose="02030600000101010101" pitchFamily="18" charset="-127"/>
                <a:cs typeface="Times New Roman" panose="02020603050405020304" pitchFamily="18" charset="0"/>
              </a:rPr>
              <a:t>HỌC</a:t>
            </a:r>
            <a:endParaRPr lang="en-US" sz="2800" dirty="0"/>
          </a:p>
        </p:txBody>
      </p:sp>
      <p:pic>
        <p:nvPicPr>
          <p:cNvPr id="2" name="Picture 1"/>
          <p:cNvPicPr>
            <a:picLocks noChangeAspect="1"/>
          </p:cNvPicPr>
          <p:nvPr/>
        </p:nvPicPr>
        <p:blipFill>
          <a:blip r:embed="rId2"/>
          <a:stretch>
            <a:fillRect/>
          </a:stretch>
        </p:blipFill>
        <p:spPr>
          <a:xfrm>
            <a:off x="4803962" y="2413704"/>
            <a:ext cx="6549838" cy="3727854"/>
          </a:xfrm>
          <a:prstGeom prst="rect">
            <a:avLst/>
          </a:prstGeom>
        </p:spPr>
      </p:pic>
      <p:sp>
        <p:nvSpPr>
          <p:cNvPr id="5" name="AutoShape 2" descr="Bài 40: Loài sinh học và các cơ chế cách li - PHƯƠNG PHÁP DẠY HỌC SINH HỌC  LỚP 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12693" y="2974127"/>
            <a:ext cx="3496237" cy="954107"/>
          </a:xfrm>
          <a:prstGeom prst="rect">
            <a:avLst/>
          </a:prstGeom>
          <a:solidFill>
            <a:srgbClr val="7030A0"/>
          </a:solidFill>
        </p:spPr>
        <p:txBody>
          <a:bodyPr wrap="square" rtlCol="0">
            <a:spAutoFit/>
          </a:bodyPr>
          <a:lstStyle/>
          <a:p>
            <a:r>
              <a:rPr lang="vi-VN" sz="2800" dirty="0" smtClean="0">
                <a:solidFill>
                  <a:srgbClr val="FFFF00"/>
                </a:solidFill>
                <a:latin typeface="Times New Roman" panose="02020603050405020304" pitchFamily="18" charset="0"/>
                <a:ea typeface="Batang" panose="02030600000101010101" pitchFamily="18" charset="-127"/>
                <a:cs typeface="Times New Roman" panose="02020603050405020304" pitchFamily="18" charset="0"/>
              </a:rPr>
              <a:t>Tiêu </a:t>
            </a:r>
            <a:r>
              <a:rPr lang="vi-VN" sz="2800" dirty="0">
                <a:solidFill>
                  <a:srgbClr val="FFFF00"/>
                </a:solidFill>
                <a:latin typeface="Times New Roman" panose="02020603050405020304" pitchFamily="18" charset="0"/>
                <a:ea typeface="Batang" panose="02030600000101010101" pitchFamily="18" charset="-127"/>
                <a:cs typeface="Times New Roman" panose="02020603050405020304" pitchFamily="18" charset="0"/>
              </a:rPr>
              <a:t>chuẩn địa lí  - sinh thái</a:t>
            </a:r>
            <a:endParaRPr lang="en-US" sz="2800" dirty="0">
              <a:solidFill>
                <a:srgbClr val="FFFF00"/>
              </a:solidFill>
            </a:endParaRPr>
          </a:p>
        </p:txBody>
      </p:sp>
      <p:sp>
        <p:nvSpPr>
          <p:cNvPr id="8" name="TextBox 7"/>
          <p:cNvSpPr txBox="1"/>
          <p:nvPr/>
        </p:nvSpPr>
        <p:spPr>
          <a:xfrm>
            <a:off x="712693" y="4196968"/>
            <a:ext cx="3496237" cy="954107"/>
          </a:xfrm>
          <a:prstGeom prst="rect">
            <a:avLst/>
          </a:prstGeom>
          <a:solidFill>
            <a:srgbClr val="7030A0"/>
          </a:solidFill>
        </p:spPr>
        <p:txBody>
          <a:bodyPr wrap="square" rtlCol="0">
            <a:spAutoFit/>
          </a:bodyPr>
          <a:lstStyle/>
          <a:p>
            <a:r>
              <a:rPr lang="vi-VN" sz="2800" dirty="0">
                <a:solidFill>
                  <a:srgbClr val="FFFF00"/>
                </a:solidFill>
                <a:latin typeface="Times New Roman" panose="02020603050405020304" pitchFamily="18" charset="0"/>
                <a:ea typeface="Batang" panose="02030600000101010101" pitchFamily="18" charset="-127"/>
                <a:cs typeface="Times New Roman" panose="02020603050405020304" pitchFamily="18" charset="0"/>
              </a:rPr>
              <a:t>Tiêu </a:t>
            </a:r>
            <a:r>
              <a:rPr lang="vi-VN" sz="2800" dirty="0" smtClean="0">
                <a:solidFill>
                  <a:srgbClr val="FFFF00"/>
                </a:solidFill>
                <a:latin typeface="Times New Roman" panose="02020603050405020304" pitchFamily="18" charset="0"/>
                <a:ea typeface="Batang" panose="02030600000101010101" pitchFamily="18" charset="-127"/>
                <a:cs typeface="Times New Roman" panose="02020603050405020304" pitchFamily="18" charset="0"/>
              </a:rPr>
              <a:t>chuẩn sinh lí hóa sinh</a:t>
            </a:r>
            <a:endParaRPr lang="en-US" sz="2800" dirty="0">
              <a:solidFill>
                <a:srgbClr val="FFFF00"/>
              </a:solidFill>
            </a:endParaRPr>
          </a:p>
        </p:txBody>
      </p:sp>
      <p:sp>
        <p:nvSpPr>
          <p:cNvPr id="9" name="TextBox 8"/>
          <p:cNvSpPr txBox="1"/>
          <p:nvPr/>
        </p:nvSpPr>
        <p:spPr>
          <a:xfrm>
            <a:off x="692523" y="5526741"/>
            <a:ext cx="3516407" cy="954107"/>
          </a:xfrm>
          <a:prstGeom prst="rect">
            <a:avLst/>
          </a:prstGeom>
          <a:solidFill>
            <a:srgbClr val="7030A0"/>
          </a:solidFill>
        </p:spPr>
        <p:txBody>
          <a:bodyPr wrap="square" rtlCol="0">
            <a:spAutoFit/>
          </a:bodyPr>
          <a:lstStyle/>
          <a:p>
            <a:r>
              <a:rPr lang="vi-VN" sz="2800" dirty="0" smtClean="0">
                <a:solidFill>
                  <a:srgbClr val="FFFF00"/>
                </a:solidFill>
                <a:latin typeface="Times New Roman" panose="02020603050405020304" pitchFamily="18" charset="0"/>
                <a:ea typeface="Batang" panose="02030600000101010101" pitchFamily="18" charset="-127"/>
                <a:cs typeface="Times New Roman" panose="02020603050405020304" pitchFamily="18" charset="0"/>
              </a:rPr>
              <a:t>Tiêu </a:t>
            </a:r>
            <a:r>
              <a:rPr lang="vi-VN" sz="2800" dirty="0">
                <a:solidFill>
                  <a:srgbClr val="FFFF00"/>
                </a:solidFill>
                <a:latin typeface="Times New Roman" panose="02020603050405020304" pitchFamily="18" charset="0"/>
                <a:ea typeface="Batang" panose="02030600000101010101" pitchFamily="18" charset="-127"/>
                <a:cs typeface="Times New Roman" panose="02020603050405020304" pitchFamily="18" charset="0"/>
              </a:rPr>
              <a:t>chuẩn cách li sinh sản</a:t>
            </a:r>
            <a:endParaRPr lang="en-US" sz="2800" dirty="0">
              <a:solidFill>
                <a:srgbClr val="FFFF00"/>
              </a:solidFill>
            </a:endParaRPr>
          </a:p>
        </p:txBody>
      </p:sp>
      <p:sp>
        <p:nvSpPr>
          <p:cNvPr id="11" name="TextBox 10"/>
          <p:cNvSpPr txBox="1"/>
          <p:nvPr/>
        </p:nvSpPr>
        <p:spPr>
          <a:xfrm>
            <a:off x="712694" y="2057489"/>
            <a:ext cx="3496236" cy="523220"/>
          </a:xfrm>
          <a:prstGeom prst="rect">
            <a:avLst/>
          </a:prstGeom>
          <a:solidFill>
            <a:srgbClr val="7030A0"/>
          </a:solidFill>
        </p:spPr>
        <p:txBody>
          <a:bodyPr wrap="square" rtlCol="0">
            <a:spAutoFit/>
          </a:bodyPr>
          <a:lstStyle/>
          <a:p>
            <a:r>
              <a:rPr lang="vi-VN" sz="2800" dirty="0">
                <a:solidFill>
                  <a:srgbClr val="FFFF00"/>
                </a:solidFill>
                <a:latin typeface="Times New Roman" panose="02020603050405020304" pitchFamily="18" charset="0"/>
                <a:ea typeface="Batang" panose="02030600000101010101" pitchFamily="18" charset="-127"/>
                <a:cs typeface="Times New Roman" panose="02020603050405020304" pitchFamily="18" charset="0"/>
              </a:rPr>
              <a:t>Tiêu chuẩn hình </a:t>
            </a:r>
            <a:r>
              <a:rPr lang="vi-VN" sz="2800" dirty="0" smtClean="0">
                <a:solidFill>
                  <a:srgbClr val="FFFF00"/>
                </a:solidFill>
                <a:latin typeface="Times New Roman" panose="02020603050405020304" pitchFamily="18" charset="0"/>
                <a:ea typeface="Batang" panose="02030600000101010101" pitchFamily="18" charset="-127"/>
                <a:cs typeface="Times New Roman" panose="02020603050405020304" pitchFamily="18" charset="0"/>
              </a:rPr>
              <a:t>thái</a:t>
            </a:r>
            <a:endParaRPr lang="en-US" sz="2800" dirty="0">
              <a:solidFill>
                <a:srgbClr val="FFFF00"/>
              </a:solidFill>
            </a:endParaRPr>
          </a:p>
        </p:txBody>
      </p:sp>
      <p:pic>
        <p:nvPicPr>
          <p:cNvPr id="13" name="Picture 12"/>
          <p:cNvPicPr>
            <a:picLocks noChangeAspect="1"/>
          </p:cNvPicPr>
          <p:nvPr/>
        </p:nvPicPr>
        <p:blipFill>
          <a:blip r:embed="rId3"/>
          <a:stretch>
            <a:fillRect/>
          </a:stretch>
        </p:blipFill>
        <p:spPr>
          <a:xfrm>
            <a:off x="4510363" y="1940480"/>
            <a:ext cx="7515061" cy="4512975"/>
          </a:xfrm>
          <a:prstGeom prst="rect">
            <a:avLst/>
          </a:prstGeom>
        </p:spPr>
      </p:pic>
      <p:pic>
        <p:nvPicPr>
          <p:cNvPr id="12" name="Picture 11"/>
          <p:cNvPicPr>
            <a:picLocks noChangeAspect="1"/>
          </p:cNvPicPr>
          <p:nvPr/>
        </p:nvPicPr>
        <p:blipFill>
          <a:blip r:embed="rId4"/>
          <a:stretch>
            <a:fillRect/>
          </a:stretch>
        </p:blipFill>
        <p:spPr>
          <a:xfrm>
            <a:off x="4588555" y="1940480"/>
            <a:ext cx="7358677" cy="4693045"/>
          </a:xfrm>
          <a:prstGeom prst="rect">
            <a:avLst/>
          </a:prstGeom>
        </p:spPr>
      </p:pic>
      <p:pic>
        <p:nvPicPr>
          <p:cNvPr id="14" name="Picture 13"/>
          <p:cNvPicPr>
            <a:picLocks noChangeAspect="1"/>
          </p:cNvPicPr>
          <p:nvPr/>
        </p:nvPicPr>
        <p:blipFill>
          <a:blip r:embed="rId5"/>
          <a:stretch>
            <a:fillRect/>
          </a:stretch>
        </p:blipFill>
        <p:spPr>
          <a:xfrm>
            <a:off x="4708957" y="2161309"/>
            <a:ext cx="7029403" cy="4292145"/>
          </a:xfrm>
          <a:prstGeom prst="rect">
            <a:avLst/>
          </a:prstGeom>
        </p:spPr>
      </p:pic>
      <p:sp>
        <p:nvSpPr>
          <p:cNvPr id="10" name="TextBox 9"/>
          <p:cNvSpPr txBox="1"/>
          <p:nvPr/>
        </p:nvSpPr>
        <p:spPr>
          <a:xfrm>
            <a:off x="4651223" y="2175360"/>
            <a:ext cx="7144870" cy="4278094"/>
          </a:xfrm>
          <a:prstGeom prst="rect">
            <a:avLst/>
          </a:prstGeom>
          <a:solidFill>
            <a:srgbClr val="92D050"/>
          </a:solidFill>
        </p:spPr>
        <p:txBody>
          <a:bodyPr wrap="square" rtlCol="0">
            <a:spAutoFit/>
          </a:bodyPr>
          <a:lstStyle/>
          <a:p>
            <a:r>
              <a:rPr lang="vi-VN" sz="3400" dirty="0">
                <a:latin typeface="Times New Roman" panose="02020603050405020304" pitchFamily="18" charset="0"/>
                <a:ea typeface="Batang" panose="02030600000101010101" pitchFamily="18" charset="-127"/>
                <a:cs typeface="Times New Roman" panose="02020603050405020304" pitchFamily="18" charset="0"/>
              </a:rPr>
              <a:t>Phân biệt loài này với loài kia cần sử dụng nhiều tiêu chuẩn </a:t>
            </a:r>
            <a:r>
              <a:rPr lang="vi-VN" sz="3400" dirty="0" smtClean="0">
                <a:latin typeface="Times New Roman" panose="02020603050405020304" pitchFamily="18" charset="0"/>
                <a:ea typeface="Batang" panose="02030600000101010101" pitchFamily="18" charset="-127"/>
                <a:cs typeface="Times New Roman" panose="02020603050405020304" pitchFamily="18" charset="0"/>
              </a:rPr>
              <a:t>trong </a:t>
            </a:r>
            <a:r>
              <a:rPr lang="vi-VN" sz="3400" dirty="0">
                <a:latin typeface="Times New Roman" panose="02020603050405020304" pitchFamily="18" charset="0"/>
                <a:ea typeface="Batang" panose="02030600000101010101" pitchFamily="18" charset="-127"/>
                <a:cs typeface="Times New Roman" panose="02020603050405020304" pitchFamily="18" charset="0"/>
              </a:rPr>
              <a:t>đó </a:t>
            </a:r>
            <a:r>
              <a:rPr lang="vi-VN" sz="3400" b="1" dirty="0">
                <a:latin typeface="Times New Roman" panose="02020603050405020304" pitchFamily="18" charset="0"/>
                <a:ea typeface="Batang" panose="02030600000101010101" pitchFamily="18" charset="-127"/>
                <a:cs typeface="Times New Roman" panose="02020603050405020304" pitchFamily="18" charset="0"/>
              </a:rPr>
              <a:t>tiêu chuẩn cách li sinh sản</a:t>
            </a:r>
            <a:r>
              <a:rPr lang="vi-VN" sz="3400" dirty="0">
                <a:latin typeface="Times New Roman" panose="02020603050405020304" pitchFamily="18" charset="0"/>
                <a:ea typeface="Batang" panose="02030600000101010101" pitchFamily="18" charset="-127"/>
                <a:cs typeface="Times New Roman" panose="02020603050405020304" pitchFamily="18" charset="0"/>
              </a:rPr>
              <a:t>: chính xác nhất (đối với loài sinh sản hữu tính)  nhưng có nhược điểm là không áp dụng với loài sinh sản vô tính hoặc trong phân biệt các loài hóa thạch.</a:t>
            </a:r>
            <a:endParaRPr lang="en-US" sz="3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3400" dirty="0"/>
          </a:p>
        </p:txBody>
      </p:sp>
    </p:spTree>
    <p:extLst>
      <p:ext uri="{BB962C8B-B14F-4D97-AF65-F5344CB8AC3E}">
        <p14:creationId xmlns:p14="http://schemas.microsoft.com/office/powerpoint/2010/main" val="235501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37"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3" fill="hold">
                            <p:stCondLst>
                              <p:cond delay="2000"/>
                            </p:stCondLst>
                            <p:childTnLst>
                              <p:par>
                                <p:cTn id="24" presetID="37"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900" decel="100000" fill="hold"/>
                                        <p:tgtEl>
                                          <p:spTgt spid="8"/>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0" fill="hold">
                            <p:stCondLst>
                              <p:cond delay="3000"/>
                            </p:stCondLst>
                            <p:childTnLst>
                              <p:par>
                                <p:cTn id="31" presetID="37"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900" decel="100000" fill="hold"/>
                                        <p:tgtEl>
                                          <p:spTgt spid="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ircle(in)">
                                      <p:cBhvr>
                                        <p:cTn id="41" dur="20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heel(1)">
                                      <p:cBhvr>
                                        <p:cTn id="51" dur="2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edge">
                                      <p:cBhvr>
                                        <p:cTn id="56" dur="20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nodeType="clickEffect">
                                  <p:stCondLst>
                                    <p:cond delay="0"/>
                                  </p:stCondLst>
                                  <p:childTnLst>
                                    <p:animEffect transition="out" filter="randombar(horizontal)">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4" presetClass="exit" presetSubtype="10" fill="hold" nodeType="withEffect">
                                  <p:stCondLst>
                                    <p:cond delay="0"/>
                                  </p:stCondLst>
                                  <p:childTnLst>
                                    <p:animEffect transition="out" filter="randombar(horizontal)">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4" presetClass="exit" presetSubtype="10" fill="hold" nodeType="withEffect">
                                  <p:stCondLst>
                                    <p:cond delay="0"/>
                                  </p:stCondLst>
                                  <p:childTnLst>
                                    <p:animEffect transition="out" filter="randombar(horizontal)">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55"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1000" fill="hold"/>
                                        <p:tgtEl>
                                          <p:spTgt spid="10"/>
                                        </p:tgtEl>
                                        <p:attrNameLst>
                                          <p:attrName>ppt_w</p:attrName>
                                        </p:attrNameLst>
                                      </p:cBhvr>
                                      <p:tavLst>
                                        <p:tav tm="0">
                                          <p:val>
                                            <p:strVal val="#ppt_w*0.70"/>
                                          </p:val>
                                        </p:tav>
                                        <p:tav tm="100000">
                                          <p:val>
                                            <p:strVal val="#ppt_w"/>
                                          </p:val>
                                        </p:tav>
                                      </p:tavLst>
                                    </p:anim>
                                    <p:anim calcmode="lin" valueType="num">
                                      <p:cBhvr>
                                        <p:cTn id="71" dur="1000" fill="hold"/>
                                        <p:tgtEl>
                                          <p:spTgt spid="10"/>
                                        </p:tgtEl>
                                        <p:attrNameLst>
                                          <p:attrName>ppt_h</p:attrName>
                                        </p:attrNameLst>
                                      </p:cBhvr>
                                      <p:tavLst>
                                        <p:tav tm="0">
                                          <p:val>
                                            <p:strVal val="#ppt_h"/>
                                          </p:val>
                                        </p:tav>
                                        <p:tav tm="100000">
                                          <p:val>
                                            <p:strVal val="#ppt_h"/>
                                          </p:val>
                                        </p:tav>
                                      </p:tavLst>
                                    </p:anim>
                                    <p:animEffect transition="in" filter="fade">
                                      <p:cBhvr>
                                        <p:cTn id="7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05354"/>
            <a:ext cx="5412698" cy="5650940"/>
          </a:xfrm>
        </p:spPr>
        <p:txBody>
          <a:bodyPr>
            <a:noAutofit/>
          </a:bodyPr>
          <a:lstStyle/>
          <a:p>
            <a:pPr marL="0" indent="0" algn="just">
              <a:lnSpc>
                <a:spcPct val="150000"/>
              </a:lnSpc>
              <a:spcAft>
                <a:spcPts val="0"/>
              </a:spcAft>
              <a:buNone/>
            </a:pPr>
            <a:r>
              <a:rPr lang="vi-VN" sz="2400" b="1" dirty="0" smtClean="0">
                <a:effectLst/>
                <a:latin typeface="Times New Roman" panose="02020603050405020304" pitchFamily="18" charset="0"/>
                <a:ea typeface="Batang" panose="02030600000101010101" pitchFamily="18" charset="-127"/>
                <a:cs typeface="Times New Roman" panose="02020603050405020304" pitchFamily="18" charset="0"/>
              </a:rPr>
              <a:t>2. Các tiêu chuẩn phân biệt 2 loài:</a:t>
            </a:r>
            <a:r>
              <a:rPr lang="vi-VN" sz="2400" dirty="0" smtClean="0">
                <a:effectLst/>
                <a:latin typeface="Times New Roman" panose="02020603050405020304" pitchFamily="18" charset="0"/>
                <a:ea typeface="Batang" panose="02030600000101010101" pitchFamily="18" charset="-127"/>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0"/>
              </a:spcAft>
              <a:buNone/>
            </a:pPr>
            <a:r>
              <a:rPr lang="vi-VN" sz="2400" i="1" dirty="0" smtClean="0">
                <a:effectLst/>
                <a:latin typeface="Times New Roman" panose="02020603050405020304" pitchFamily="18" charset="0"/>
                <a:ea typeface="Batang" panose="02030600000101010101" pitchFamily="18" charset="-127"/>
                <a:cs typeface="Times New Roman" panose="02020603050405020304" pitchFamily="18" charset="0"/>
              </a:rPr>
              <a:t>* Hai quần thể thuộc hai loài thân thuộc (loài đồng hình) có:</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0"/>
              </a:spcAft>
              <a:buNone/>
            </a:pPr>
            <a:r>
              <a:rPr lang="vi-VN" sz="2400" dirty="0" smtClean="0">
                <a:effectLst/>
                <a:latin typeface="Times New Roman" panose="02020603050405020304" pitchFamily="18" charset="0"/>
                <a:ea typeface="Batang" panose="02030600000101010101" pitchFamily="18" charset="-127"/>
                <a:cs typeface="Times New Roman" panose="02020603050405020304" pitchFamily="18" charset="0"/>
              </a:rPr>
              <a:t>- Đặc điểm hình thái giống nhau sống trong cùng khu vực địa lí</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0"/>
              </a:spcAft>
              <a:buNone/>
            </a:pPr>
            <a:r>
              <a:rPr lang="vi-VN" sz="2400" dirty="0" smtClean="0">
                <a:effectLst/>
                <a:latin typeface="Times New Roman" panose="02020603050405020304" pitchFamily="18" charset="0"/>
                <a:ea typeface="Batang" panose="02030600000101010101" pitchFamily="18" charset="-127"/>
                <a:cs typeface="Times New Roman" panose="02020603050405020304" pitchFamily="18" charset="0"/>
              </a:rPr>
              <a:t>- Không giao phối với nhau hoặc có giao phối nhưng lại sinh ra đời con bất thụ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4" name="Title 1"/>
          <p:cNvSpPr>
            <a:spLocks noGrp="1"/>
          </p:cNvSpPr>
          <p:nvPr>
            <p:ph type="title"/>
          </p:nvPr>
        </p:nvSpPr>
        <p:spPr>
          <a:xfrm>
            <a:off x="838200" y="365126"/>
            <a:ext cx="10515600" cy="508934"/>
          </a:xfrm>
        </p:spPr>
        <p:txBody>
          <a:bodyPr>
            <a:normAutofit/>
          </a:bodyPr>
          <a:lstStyle/>
          <a:p>
            <a:r>
              <a:rPr lang="vi-VN" sz="2800" b="1" dirty="0">
                <a:ea typeface="Batang" panose="02030600000101010101" pitchFamily="18" charset="-127"/>
                <a:cs typeface="Times New Roman" panose="02020603050405020304" pitchFamily="18" charset="0"/>
              </a:rPr>
              <a:t>II. KHÁI NIỆM LOÀI SINH </a:t>
            </a:r>
            <a:r>
              <a:rPr lang="vi-VN" sz="2800" b="1" dirty="0" smtClean="0">
                <a:ea typeface="Batang" panose="02030600000101010101" pitchFamily="18" charset="-127"/>
                <a:cs typeface="Times New Roman" panose="02020603050405020304" pitchFamily="18" charset="0"/>
              </a:rPr>
              <a:t>HỌC</a:t>
            </a:r>
            <a:endParaRPr lang="en-US" sz="2800" dirty="0"/>
          </a:p>
        </p:txBody>
      </p:sp>
    </p:spTree>
    <p:extLst>
      <p:ext uri="{BB962C8B-B14F-4D97-AF65-F5344CB8AC3E}">
        <p14:creationId xmlns:p14="http://schemas.microsoft.com/office/powerpoint/2010/main" val="274913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edge">
                                      <p:cBhvr>
                                        <p:cTn id="7" dur="2000"/>
                                        <p:tgtEl>
                                          <p:spTgt spid="3">
                                            <p:txEl>
                                              <p:pRg st="1" end="1"/>
                                            </p:txEl>
                                          </p:spTgt>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edge">
                                      <p:cBhvr>
                                        <p:cTn id="11" dur="2000"/>
                                        <p:tgtEl>
                                          <p:spTgt spid="3">
                                            <p:txEl>
                                              <p:pRg st="2" end="2"/>
                                            </p:txEl>
                                          </p:spTgt>
                                        </p:tgtEl>
                                      </p:cBhvr>
                                    </p:animEffect>
                                  </p:childTnLst>
                                </p:cTn>
                              </p:par>
                            </p:childTnLst>
                          </p:cTn>
                        </p:par>
                        <p:par>
                          <p:cTn id="12" fill="hold">
                            <p:stCondLst>
                              <p:cond delay="4000"/>
                            </p:stCondLst>
                            <p:childTnLst>
                              <p:par>
                                <p:cTn id="13" presetID="2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edge">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74060"/>
            <a:ext cx="8800476" cy="4351338"/>
          </a:xfrm>
        </p:spPr>
        <p:txBody>
          <a:bodyPr>
            <a:normAutofit/>
          </a:bodyPr>
          <a:lstStyle/>
          <a:p>
            <a:pPr marL="0" indent="0" algn="just">
              <a:lnSpc>
                <a:spcPct val="150000"/>
              </a:lnSpc>
              <a:spcAft>
                <a:spcPts val="0"/>
              </a:spcAft>
              <a:buNone/>
            </a:pPr>
            <a:r>
              <a:rPr lang="vi-VN" b="1" dirty="0" smtClean="0">
                <a:effectLst/>
                <a:latin typeface="Times New Roman" panose="02020603050405020304" pitchFamily="18" charset="0"/>
                <a:ea typeface="Batang" panose="02030600000101010101" pitchFamily="18" charset="-127"/>
                <a:cs typeface="Times New Roman" panose="02020603050405020304" pitchFamily="18" charset="0"/>
              </a:rPr>
              <a:t>1. Khái niệm:</a:t>
            </a:r>
            <a:endParaRPr lang="en-US"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0"/>
              </a:spcAft>
              <a:buNone/>
            </a:pPr>
            <a:r>
              <a:rPr lang="vi-VN" dirty="0" smtClean="0">
                <a:effectLst/>
                <a:latin typeface="Times New Roman" panose="02020603050405020304" pitchFamily="18" charset="0"/>
                <a:ea typeface="Batang" panose="02030600000101010101" pitchFamily="18" charset="-127"/>
                <a:cs typeface="Times New Roman" panose="02020603050405020304" pitchFamily="18" charset="0"/>
              </a:rPr>
              <a:t>- Cách li là trở ngại </a:t>
            </a:r>
            <a:r>
              <a:rPr lang="vi-VN"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dirty="0" smtClean="0">
                <a:effectLst/>
                <a:latin typeface="Times New Roman" panose="02020603050405020304" pitchFamily="18" charset="0"/>
                <a:ea typeface="Batang" panose="02030600000101010101" pitchFamily="18" charset="-127"/>
                <a:cs typeface="Times New Roman" panose="02020603050405020304" pitchFamily="18" charset="0"/>
              </a:rPr>
              <a:t> ngăn cản các sinh vật giao phối tự do </a:t>
            </a:r>
            <a:endParaRPr lang="en-US"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0"/>
              </a:spcAft>
              <a:buNone/>
            </a:pPr>
            <a:r>
              <a:rPr lang="vi-VN" dirty="0" smtClean="0">
                <a:effectLst/>
                <a:latin typeface="Times New Roman" panose="02020603050405020304" pitchFamily="18" charset="0"/>
                <a:ea typeface="Batang" panose="02030600000101010101" pitchFamily="18" charset="-127"/>
                <a:cs typeface="Times New Roman" panose="02020603050405020304" pitchFamily="18" charset="0"/>
              </a:rPr>
              <a:t>- Cách li sinh sản là các trở ngại trên cơ thể SV (trở ngại sinh học) ngăn cản các cá thể giao phối với nhau hoặc ngăn cản việc tạo ra con lai  hữu thụ ngay cả khi các sinh vật này cùng sống một chỗ.</a:t>
            </a:r>
            <a:endParaRPr lang="en-US"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838200" y="365126"/>
            <a:ext cx="10515600" cy="508934"/>
          </a:xfrm>
        </p:spPr>
        <p:txBody>
          <a:bodyPr>
            <a:normAutofit/>
          </a:bodyPr>
          <a:lstStyle/>
          <a:p>
            <a:r>
              <a:rPr lang="vi-VN" sz="2800" b="1" dirty="0">
                <a:ea typeface="Batang" panose="02030600000101010101" pitchFamily="18" charset="-127"/>
                <a:cs typeface="Times New Roman" panose="02020603050405020304" pitchFamily="18" charset="0"/>
              </a:rPr>
              <a:t>III. CÁC CƠ CHẾ CÁCH LI SINH SẢN GIỮA CÁC </a:t>
            </a:r>
            <a:r>
              <a:rPr lang="vi-VN" sz="2800" b="1" dirty="0" smtClean="0">
                <a:ea typeface="Batang" panose="02030600000101010101" pitchFamily="18" charset="-127"/>
                <a:cs typeface="Times New Roman" panose="02020603050405020304" pitchFamily="18" charset="0"/>
              </a:rPr>
              <a:t>LOÀI</a:t>
            </a:r>
            <a:endParaRPr lang="en-US" sz="2800" dirty="0"/>
          </a:p>
        </p:txBody>
      </p:sp>
    </p:spTree>
    <p:extLst>
      <p:ext uri="{BB962C8B-B14F-4D97-AF65-F5344CB8AC3E}">
        <p14:creationId xmlns:p14="http://schemas.microsoft.com/office/powerpoint/2010/main" val="283777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edge">
                                      <p:cBhvr>
                                        <p:cTn id="19" dur="2000"/>
                                        <p:tgtEl>
                                          <p:spTgt spid="3">
                                            <p:txEl>
                                              <p:pRg st="1" end="1"/>
                                            </p:txEl>
                                          </p:spTgt>
                                        </p:tgtEl>
                                      </p:cBhvr>
                                    </p:animEffect>
                                  </p:childTnLst>
                                </p:cTn>
                              </p:par>
                            </p:childTnLst>
                          </p:cTn>
                        </p:par>
                        <p:par>
                          <p:cTn id="20" fill="hold">
                            <p:stCondLst>
                              <p:cond delay="3000"/>
                            </p:stCondLst>
                            <p:childTnLst>
                              <p:par>
                                <p:cTn id="21" presetID="20"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edg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66053718"/>
              </p:ext>
            </p:extLst>
          </p:nvPr>
        </p:nvGraphicFramePr>
        <p:xfrm>
          <a:off x="194874" y="1181090"/>
          <a:ext cx="11842228" cy="5570283"/>
        </p:xfrm>
        <a:graphic>
          <a:graphicData uri="http://schemas.openxmlformats.org/drawingml/2006/table">
            <a:tbl>
              <a:tblPr firstRow="1" firstCol="1" lastRow="1" lastCol="1" bandRow="1" bandCol="1"/>
              <a:tblGrid>
                <a:gridCol w="770596"/>
                <a:gridCol w="5870053"/>
                <a:gridCol w="5201579"/>
              </a:tblGrid>
              <a:tr h="527850">
                <a:tc>
                  <a:txBody>
                    <a:bodyPr/>
                    <a:lstStyle/>
                    <a:p>
                      <a:pPr algn="ctr">
                        <a:lnSpc>
                          <a:spcPct val="150000"/>
                        </a:lnSpc>
                        <a:spcAft>
                          <a:spcPts val="0"/>
                        </a:spcAft>
                      </a:pPr>
                      <a:r>
                        <a:rPr lang="vi-VN" sz="2000" b="1" dirty="0">
                          <a:effectLst/>
                          <a:latin typeface="Times New Roman" panose="02020603050405020304" pitchFamily="18" charset="0"/>
                          <a:ea typeface="Batang" panose="02030600000101010101" pitchFamily="18" charset="-127"/>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9525" cap="flat" cmpd="sng" algn="ctr">
                      <a:solidFill>
                        <a:srgbClr val="000000"/>
                      </a:solidFill>
                      <a:prstDash val="solid"/>
                      <a:round/>
                      <a:headEnd type="none" w="med" len="med"/>
                      <a:tailEnd type="none" w="med" len="med"/>
                    </a:lnTlToBr>
                  </a:tcPr>
                </a:tc>
                <a:tc>
                  <a:txBody>
                    <a:bodyPr/>
                    <a:lstStyle/>
                    <a:p>
                      <a:pPr algn="ctr">
                        <a:lnSpc>
                          <a:spcPct val="150000"/>
                        </a:lnSpc>
                        <a:spcAft>
                          <a:spcPts val="0"/>
                        </a:spcAft>
                      </a:pPr>
                      <a:r>
                        <a:rPr lang="vi-VN" sz="2000" b="1" dirty="0">
                          <a:effectLst/>
                          <a:latin typeface="Times New Roman" panose="02020603050405020304" pitchFamily="18" charset="0"/>
                          <a:ea typeface="Batang" panose="02030600000101010101" pitchFamily="18" charset="-127"/>
                          <a:cs typeface="Times New Roman" panose="02020603050405020304" pitchFamily="18" charset="0"/>
                        </a:rPr>
                        <a:t>Cách li trước hợp tử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Aft>
                          <a:spcPts val="0"/>
                        </a:spcAft>
                      </a:pPr>
                      <a:r>
                        <a:rPr lang="en-US" sz="2000" b="1" dirty="0" err="1">
                          <a:effectLst/>
                          <a:latin typeface="Times New Roman" panose="02020603050405020304" pitchFamily="18" charset="0"/>
                          <a:ea typeface="Batang" panose="02030600000101010101" pitchFamily="18" charset="-127"/>
                          <a:cs typeface="Times New Roman" panose="02020603050405020304" pitchFamily="18" charset="0"/>
                        </a:rPr>
                        <a:t>Cách</a:t>
                      </a:r>
                      <a:r>
                        <a:rPr lang="en-US" sz="2000" b="1" dirty="0">
                          <a:effectLst/>
                          <a:latin typeface="Times New Roman" panose="02020603050405020304" pitchFamily="18" charset="0"/>
                          <a:ea typeface="Batang" panose="02030600000101010101" pitchFamily="18" charset="-127"/>
                          <a:cs typeface="Times New Roman" panose="02020603050405020304" pitchFamily="18" charset="0"/>
                        </a:rPr>
                        <a:t> li </a:t>
                      </a:r>
                      <a:r>
                        <a:rPr lang="en-US" sz="2000" b="1" dirty="0" err="1">
                          <a:effectLst/>
                          <a:latin typeface="Times New Roman" panose="02020603050405020304" pitchFamily="18" charset="0"/>
                          <a:ea typeface="Batang" panose="02030600000101010101" pitchFamily="18" charset="-127"/>
                          <a:cs typeface="Times New Roman" panose="02020603050405020304" pitchFamily="18" charset="0"/>
                        </a:rPr>
                        <a:t>sau</a:t>
                      </a:r>
                      <a:r>
                        <a:rPr lang="en-US" sz="2000" b="1" dirty="0">
                          <a:effectLst/>
                          <a:latin typeface="Times New Roman" panose="02020603050405020304" pitchFamily="18" charset="0"/>
                          <a:ea typeface="Batang" panose="02030600000101010101" pitchFamily="18" charset="-127"/>
                          <a:cs typeface="Times New Roman" panose="02020603050405020304" pitchFamily="18" charset="0"/>
                        </a:rPr>
                        <a:t> </a:t>
                      </a:r>
                      <a:r>
                        <a:rPr lang="en-US" sz="2000" b="1" dirty="0" err="1">
                          <a:effectLst/>
                          <a:latin typeface="Times New Roman" panose="02020603050405020304" pitchFamily="18" charset="0"/>
                          <a:ea typeface="Batang" panose="02030600000101010101" pitchFamily="18" charset="-127"/>
                          <a:cs typeface="Times New Roman" panose="02020603050405020304" pitchFamily="18" charset="0"/>
                        </a:rPr>
                        <a:t>hợp</a:t>
                      </a:r>
                      <a:r>
                        <a:rPr lang="en-US" sz="2000" b="1" dirty="0">
                          <a:effectLst/>
                          <a:latin typeface="Times New Roman" panose="02020603050405020304" pitchFamily="18" charset="0"/>
                          <a:ea typeface="Batang" panose="02030600000101010101" pitchFamily="18" charset="-127"/>
                          <a:cs typeface="Times New Roman" panose="02020603050405020304" pitchFamily="18" charset="0"/>
                        </a:rPr>
                        <a:t> </a:t>
                      </a:r>
                      <a:r>
                        <a:rPr lang="en-US" sz="2000" b="1" dirty="0" err="1">
                          <a:effectLst/>
                          <a:latin typeface="Times New Roman" panose="02020603050405020304" pitchFamily="18" charset="0"/>
                          <a:ea typeface="Batang" panose="02030600000101010101" pitchFamily="18" charset="-127"/>
                          <a:cs typeface="Times New Roman" panose="02020603050405020304" pitchFamily="18" charset="0"/>
                        </a:rPr>
                        <a:t>tử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942037">
                <a:tc>
                  <a:txBody>
                    <a:bodyPr/>
                    <a:lstStyle/>
                    <a:p>
                      <a:pPr algn="just">
                        <a:lnSpc>
                          <a:spcPct val="150000"/>
                        </a:lnSpc>
                        <a:spcAft>
                          <a:spcPts val="0"/>
                        </a:spcAft>
                      </a:pPr>
                      <a:r>
                        <a:rPr lang="en-US" sz="2000" b="1" dirty="0" err="1">
                          <a:effectLst/>
                          <a:latin typeface="Times New Roman" panose="02020603050405020304" pitchFamily="18" charset="0"/>
                          <a:ea typeface="Batang" panose="02030600000101010101" pitchFamily="18" charset="-127"/>
                          <a:cs typeface="Times New Roman" panose="02020603050405020304" pitchFamily="18" charset="0"/>
                        </a:rPr>
                        <a:t>Khái</a:t>
                      </a:r>
                      <a:r>
                        <a:rPr lang="en-US" sz="2000" b="1" dirty="0">
                          <a:effectLst/>
                          <a:latin typeface="Times New Roman" panose="02020603050405020304" pitchFamily="18" charset="0"/>
                          <a:ea typeface="Batang" panose="02030600000101010101" pitchFamily="18" charset="-127"/>
                          <a:cs typeface="Times New Roman" panose="02020603050405020304" pitchFamily="18" charset="0"/>
                        </a:rPr>
                        <a:t> </a:t>
                      </a:r>
                      <a:r>
                        <a:rPr lang="en-US" sz="2000" b="1" dirty="0" err="1">
                          <a:effectLst/>
                          <a:latin typeface="Times New Roman" panose="02020603050405020304" pitchFamily="18" charset="0"/>
                          <a:ea typeface="Batang" panose="02030600000101010101" pitchFamily="18" charset="-127"/>
                          <a:cs typeface="Times New Roman" panose="02020603050405020304" pitchFamily="18" charset="0"/>
                        </a:rPr>
                        <a:t>niệm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50000"/>
                        </a:lnSpc>
                        <a:spcAft>
                          <a:spcPts val="0"/>
                        </a:spcAft>
                      </a:pPr>
                      <a:endParaRPr lang="en-US" sz="2000" u="non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000" u="non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551756">
                <a:tc>
                  <a:txBody>
                    <a:bodyPr/>
                    <a:lstStyle/>
                    <a:p>
                      <a:pPr algn="just">
                        <a:lnSpc>
                          <a:spcPct val="150000"/>
                        </a:lnSpc>
                        <a:spcAft>
                          <a:spcPts val="0"/>
                        </a:spcAft>
                      </a:pPr>
                      <a:r>
                        <a:rPr lang="en-US" sz="2000" b="1" dirty="0" err="1">
                          <a:effectLst/>
                          <a:latin typeface="Times New Roman" panose="02020603050405020304" pitchFamily="18" charset="0"/>
                          <a:ea typeface="Batang" panose="02030600000101010101" pitchFamily="18" charset="-127"/>
                          <a:cs typeface="Times New Roman" panose="02020603050405020304" pitchFamily="18" charset="0"/>
                        </a:rPr>
                        <a:t>Đặc</a:t>
                      </a:r>
                      <a:r>
                        <a:rPr lang="en-US" sz="2000" b="1" dirty="0">
                          <a:effectLst/>
                          <a:latin typeface="Times New Roman" panose="02020603050405020304" pitchFamily="18" charset="0"/>
                          <a:ea typeface="Batang" panose="02030600000101010101" pitchFamily="18" charset="-127"/>
                          <a:cs typeface="Times New Roman" panose="02020603050405020304" pitchFamily="18" charset="0"/>
                        </a:rPr>
                        <a:t> </a:t>
                      </a:r>
                      <a:r>
                        <a:rPr lang="en-US" sz="2000" b="1" dirty="0" err="1">
                          <a:effectLst/>
                          <a:latin typeface="Times New Roman" panose="02020603050405020304" pitchFamily="18" charset="0"/>
                          <a:ea typeface="Batang" panose="02030600000101010101" pitchFamily="18" charset="-127"/>
                          <a:cs typeface="Times New Roman" panose="02020603050405020304" pitchFamily="18" charset="0"/>
                        </a:rPr>
                        <a:t>điểm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50000"/>
                        </a:lnSpc>
                        <a:spcAft>
                          <a:spcPts val="0"/>
                        </a:spcAft>
                      </a:pPr>
                      <a:endParaRPr lang="en-US" sz="2000" u="non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000" u="non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27850">
                <a:tc gridSpan="3">
                  <a:txBody>
                    <a:bodyPr/>
                    <a:lstStyle/>
                    <a:p>
                      <a:pPr algn="just">
                        <a:lnSpc>
                          <a:spcPct val="150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r>
            </a:tbl>
          </a:graphicData>
        </a:graphic>
      </p:graphicFrame>
      <p:sp>
        <p:nvSpPr>
          <p:cNvPr id="5" name="Rectangle 1"/>
          <p:cNvSpPr>
            <a:spLocks noChangeArrowheads="1"/>
          </p:cNvSpPr>
          <p:nvPr/>
        </p:nvSpPr>
        <p:spPr bwMode="auto">
          <a:xfrm>
            <a:off x="838200" y="672155"/>
            <a:ext cx="4423006" cy="461665"/>
          </a:xfrm>
          <a:prstGeom prst="rect">
            <a:avLst/>
          </a:prstGeom>
          <a:no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Batang" panose="02030600000101010101" pitchFamily="18" charset="-127"/>
                <a:cs typeface="Times New Roman" panose="02020603050405020304" pitchFamily="18" charset="0"/>
              </a:rPr>
              <a:t>2. Các hình thức cách li sinh sản</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Title 1"/>
          <p:cNvSpPr>
            <a:spLocks noGrp="1"/>
          </p:cNvSpPr>
          <p:nvPr>
            <p:ph type="title"/>
          </p:nvPr>
        </p:nvSpPr>
        <p:spPr>
          <a:xfrm>
            <a:off x="710330" y="170078"/>
            <a:ext cx="10515600" cy="508934"/>
          </a:xfrm>
        </p:spPr>
        <p:txBody>
          <a:bodyPr>
            <a:normAutofit/>
          </a:bodyPr>
          <a:lstStyle/>
          <a:p>
            <a:r>
              <a:rPr lang="vi-VN" sz="2800" b="1" dirty="0">
                <a:ea typeface="Batang" panose="02030600000101010101" pitchFamily="18" charset="-127"/>
                <a:cs typeface="Times New Roman" panose="02020603050405020304" pitchFamily="18" charset="0"/>
              </a:rPr>
              <a:t>III. CÁC CƠ CHẾ CÁCH LI SINH SẢN GIỮA CÁC </a:t>
            </a:r>
            <a:r>
              <a:rPr lang="vi-VN" sz="2800" b="1" dirty="0" smtClean="0">
                <a:ea typeface="Batang" panose="02030600000101010101" pitchFamily="18" charset="-127"/>
                <a:cs typeface="Times New Roman" panose="02020603050405020304" pitchFamily="18" charset="0"/>
              </a:rPr>
              <a:t>LOÀI</a:t>
            </a:r>
            <a:endParaRPr lang="en-US" sz="2800" dirty="0"/>
          </a:p>
        </p:txBody>
      </p:sp>
      <p:sp>
        <p:nvSpPr>
          <p:cNvPr id="2" name="TextBox 1"/>
          <p:cNvSpPr txBox="1"/>
          <p:nvPr/>
        </p:nvSpPr>
        <p:spPr>
          <a:xfrm>
            <a:off x="1431559" y="1879987"/>
            <a:ext cx="5216578" cy="830997"/>
          </a:xfrm>
          <a:prstGeom prst="rect">
            <a:avLst/>
          </a:prstGeom>
          <a:noFill/>
        </p:spPr>
        <p:txBody>
          <a:bodyPr wrap="square" rtlCol="0">
            <a:spAutoFit/>
          </a:bodyPr>
          <a:lstStyle/>
          <a:p>
            <a:r>
              <a:rPr lang="en-US" sz="2400" dirty="0" err="1">
                <a:latin typeface="Times New Roman" panose="02020603050405020304" pitchFamily="18" charset="0"/>
                <a:ea typeface="Batang" panose="02030600000101010101" pitchFamily="18" charset="-127"/>
                <a:cs typeface="Times New Roman" panose="02020603050405020304" pitchFamily="18" charset="0"/>
              </a:rPr>
              <a:t>ngăn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cản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sinh</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vật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giao</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phối</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với</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3" name="TextBox 2"/>
          <p:cNvSpPr txBox="1"/>
          <p:nvPr/>
        </p:nvSpPr>
        <p:spPr>
          <a:xfrm>
            <a:off x="6945443" y="1678899"/>
            <a:ext cx="5246557" cy="830997"/>
          </a:xfrm>
          <a:prstGeom prst="rect">
            <a:avLst/>
          </a:prstGeom>
          <a:noFill/>
        </p:spPr>
        <p:txBody>
          <a:bodyPr wrap="square" rtlCol="0">
            <a:spAutoFit/>
          </a:bodyPr>
          <a:lstStyle/>
          <a:p>
            <a:r>
              <a:rPr lang="en-US" sz="2400" dirty="0" err="1">
                <a:latin typeface="Times New Roman" panose="02020603050405020304" pitchFamily="18" charset="0"/>
                <a:ea typeface="Batang" panose="02030600000101010101" pitchFamily="18" charset="-127"/>
                <a:cs typeface="Times New Roman" panose="02020603050405020304" pitchFamily="18" charset="0"/>
              </a:rPr>
              <a:t>ngăn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cản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việc</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tạo</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ra</a:t>
            </a:r>
            <a:r>
              <a:rPr lang="en-US" sz="2400" dirty="0">
                <a:latin typeface="Times New Roman" panose="02020603050405020304" pitchFamily="18" charset="0"/>
                <a:ea typeface="Batang" panose="02030600000101010101" pitchFamily="18" charset="-127"/>
                <a:cs typeface="Times New Roman" panose="02020603050405020304" pitchFamily="18" charset="0"/>
              </a:rPr>
              <a:t> con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lai</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hoặc</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ngăn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cản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tạo</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ra</a:t>
            </a:r>
            <a:r>
              <a:rPr lang="en-US" sz="2400" dirty="0">
                <a:latin typeface="Times New Roman" panose="02020603050405020304" pitchFamily="18" charset="0"/>
                <a:ea typeface="Batang" panose="02030600000101010101" pitchFamily="18" charset="-127"/>
                <a:cs typeface="Times New Roman" panose="02020603050405020304" pitchFamily="18" charset="0"/>
              </a:rPr>
              <a:t> con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lai</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hữu</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thụ</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1236687" y="2750294"/>
            <a:ext cx="5411450" cy="3046988"/>
          </a:xfrm>
          <a:prstGeom prst="rect">
            <a:avLst/>
          </a:prstGeom>
          <a:noFill/>
        </p:spPr>
        <p:txBody>
          <a:bodyPr wrap="square" rtlCol="0">
            <a:spAutoFit/>
          </a:bodyPr>
          <a:lstStyle/>
          <a:p>
            <a:pPr algn="just">
              <a:spcAft>
                <a:spcPts val="0"/>
              </a:spcAft>
            </a:pP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Cách</a:t>
            </a:r>
            <a:r>
              <a:rPr lang="en-US" sz="2400" b="1" dirty="0">
                <a:latin typeface="Times New Roman" panose="02020603050405020304" pitchFamily="18" charset="0"/>
                <a:ea typeface="Batang" panose="02030600000101010101" pitchFamily="18" charset="-127"/>
                <a:cs typeface="Times New Roman" panose="02020603050405020304" pitchFamily="18" charset="0"/>
              </a:rPr>
              <a:t> li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nơi</a:t>
            </a:r>
            <a:r>
              <a:rPr lang="en-US" sz="2400" b="1" dirty="0">
                <a:latin typeface="Times New Roman" panose="02020603050405020304" pitchFamily="18" charset="0"/>
                <a:ea typeface="Batang" panose="02030600000101010101" pitchFamily="18" charset="-127"/>
                <a:cs typeface="Times New Roman" panose="02020603050405020304" pitchFamily="18" charset="0"/>
              </a:rPr>
              <a:t> ở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sinh</a:t>
            </a:r>
            <a:r>
              <a:rPr lang="en-US" sz="2400" b="1" dirty="0">
                <a:latin typeface="Times New Roman" panose="02020603050405020304" pitchFamily="18" charset="0"/>
                <a:ea typeface="Batang" panose="02030600000101010101" pitchFamily="18" charset="-127"/>
                <a:cs typeface="Times New Roman" panose="02020603050405020304" pitchFamily="18" charset="0"/>
              </a:rPr>
              <a:t>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cảnh</a:t>
            </a:r>
            <a:r>
              <a:rPr lang="en-US" sz="2400" b="1" dirty="0">
                <a:latin typeface="Times New Roman" panose="02020603050405020304" pitchFamily="18" charset="0"/>
                <a:ea typeface="Batang" panose="02030600000101010101" pitchFamily="18" charset="-127"/>
                <a:cs typeface="Times New Roman" panose="02020603050405020304" pitchFamily="18" charset="0"/>
              </a:rPr>
              <a: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cùng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một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khu</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vực</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địa</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lí</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nhưng</a:t>
            </a:r>
            <a:r>
              <a:rPr lang="en-US" sz="2400" dirty="0">
                <a:latin typeface="Times New Roman" panose="02020603050405020304" pitchFamily="18" charset="0"/>
                <a:ea typeface="Batang" panose="02030600000101010101" pitchFamily="18" charset="-127"/>
                <a:cs typeface="Times New Roman" panose="02020603050405020304" pitchFamily="18" charset="0"/>
              </a:rPr>
              <a:t> ở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sinh</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cảnh</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khác</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nhau</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Cách</a:t>
            </a:r>
            <a:r>
              <a:rPr lang="en-US" sz="2400" b="1" dirty="0">
                <a:latin typeface="Times New Roman" panose="02020603050405020304" pitchFamily="18" charset="0"/>
                <a:ea typeface="Batang" panose="02030600000101010101" pitchFamily="18" charset="-127"/>
                <a:cs typeface="Times New Roman" panose="02020603050405020304" pitchFamily="18" charset="0"/>
              </a:rPr>
              <a:t> li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tập</a:t>
            </a:r>
            <a:r>
              <a:rPr lang="en-US" sz="2400" b="1" dirty="0">
                <a:latin typeface="Times New Roman" panose="02020603050405020304" pitchFamily="18" charset="0"/>
                <a:ea typeface="Batang" panose="02030600000101010101" pitchFamily="18" charset="-127"/>
                <a:cs typeface="Times New Roman" panose="02020603050405020304" pitchFamily="18" charset="0"/>
              </a:rPr>
              <a:t>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tính</a:t>
            </a:r>
            <a:r>
              <a:rPr lang="en-US" sz="2400" b="1" dirty="0">
                <a:latin typeface="Times New Roman" panose="02020603050405020304" pitchFamily="18" charset="0"/>
                <a:ea typeface="Batang" panose="02030600000101010101" pitchFamily="18" charset="-127"/>
                <a:cs typeface="Times New Roman" panose="02020603050405020304" pitchFamily="18" charset="0"/>
              </a:rPr>
              <a: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có</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tập</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tính</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giao</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phối</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riêng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biệt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Cách</a:t>
            </a:r>
            <a:r>
              <a:rPr lang="en-US" sz="2400" b="1" dirty="0">
                <a:latin typeface="Times New Roman" panose="02020603050405020304" pitchFamily="18" charset="0"/>
                <a:ea typeface="Batang" panose="02030600000101010101" pitchFamily="18" charset="-127"/>
                <a:cs typeface="Times New Roman" panose="02020603050405020304" pitchFamily="18" charset="0"/>
              </a:rPr>
              <a:t> li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thời</a:t>
            </a:r>
            <a:r>
              <a:rPr lang="en-US" sz="2400" b="1" dirty="0">
                <a:latin typeface="Times New Roman" panose="02020603050405020304" pitchFamily="18" charset="0"/>
                <a:ea typeface="Batang" panose="02030600000101010101" pitchFamily="18" charset="-127"/>
                <a:cs typeface="Times New Roman" panose="02020603050405020304" pitchFamily="18" charset="0"/>
              </a:rPr>
              <a:t>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gian</a:t>
            </a:r>
            <a:r>
              <a:rPr lang="en-US" sz="2400" b="1" dirty="0">
                <a:latin typeface="Times New Roman" panose="02020603050405020304" pitchFamily="18" charset="0"/>
                <a:ea typeface="Batang" panose="02030600000101010101" pitchFamily="18" charset="-127"/>
                <a:cs typeface="Times New Roman" panose="02020603050405020304" pitchFamily="18" charset="0"/>
              </a:rPr>
              <a:t>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mùa</a:t>
            </a:r>
            <a:r>
              <a:rPr lang="en-US" sz="2400" b="1" dirty="0">
                <a:latin typeface="Times New Roman" panose="02020603050405020304" pitchFamily="18" charset="0"/>
                <a:ea typeface="Batang" panose="02030600000101010101" pitchFamily="18" charset="-127"/>
                <a:cs typeface="Times New Roman" panose="02020603050405020304" pitchFamily="18" charset="0"/>
              </a:rPr>
              <a:t>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vụ</a:t>
            </a:r>
            <a:r>
              <a:rPr lang="en-US" sz="2400" b="1" dirty="0">
                <a:latin typeface="Times New Roman" panose="02020603050405020304" pitchFamily="18" charset="0"/>
                <a:ea typeface="Batang" panose="02030600000101010101" pitchFamily="18" charset="-127"/>
                <a:cs typeface="Times New Roman" panose="02020603050405020304" pitchFamily="18" charset="0"/>
              </a:rPr>
              <a: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sinh</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sản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vào</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các</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mùa</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khác</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nhau</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400" b="1" dirty="0">
                <a:latin typeface="Times New Roman" panose="02020603050405020304" pitchFamily="18" charset="0"/>
                <a:ea typeface="Batang" panose="02030600000101010101" pitchFamily="18" charset="-127"/>
                <a:cs typeface="Times New Roman" panose="02020603050405020304" pitchFamily="18" charset="0"/>
              </a:rPr>
              <a:t>-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Cách</a:t>
            </a:r>
            <a:r>
              <a:rPr lang="en-US" sz="2400" b="1" dirty="0">
                <a:latin typeface="Times New Roman" panose="02020603050405020304" pitchFamily="18" charset="0"/>
                <a:ea typeface="Batang" panose="02030600000101010101" pitchFamily="18" charset="-127"/>
                <a:cs typeface="Times New Roman" panose="02020603050405020304" pitchFamily="18" charset="0"/>
              </a:rPr>
              <a:t> li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cơ</a:t>
            </a:r>
            <a:r>
              <a:rPr lang="en-US" sz="2400" b="1" dirty="0">
                <a:latin typeface="Times New Roman" panose="02020603050405020304" pitchFamily="18" charset="0"/>
                <a:ea typeface="Batang" panose="02030600000101010101" pitchFamily="18" charset="-127"/>
                <a:cs typeface="Times New Roman" panose="02020603050405020304" pitchFamily="18" charset="0"/>
              </a:rPr>
              <a:t>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học</a:t>
            </a:r>
            <a:r>
              <a:rPr lang="en-US" sz="2400" b="1" dirty="0">
                <a:latin typeface="Times New Roman" panose="02020603050405020304" pitchFamily="18" charset="0"/>
                <a:ea typeface="Batang" panose="02030600000101010101" pitchFamily="18" charset="-127"/>
                <a:cs typeface="Times New Roman" panose="02020603050405020304" pitchFamily="18" charset="0"/>
              </a:rPr>
              <a: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cấu</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tạo</a:t>
            </a:r>
            <a:r>
              <a:rPr lang="vi-VN" sz="2400" dirty="0">
                <a:latin typeface="Times New Roman" panose="02020603050405020304" pitchFamily="18" charset="0"/>
                <a:ea typeface="Batang" panose="02030600000101010101" pitchFamily="18" charset="-127"/>
                <a:cs typeface="Times New Roman" panose="02020603050405020304" pitchFamily="18" charset="0"/>
              </a:rPr>
              <a:t> cơ quan </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sinh</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sản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khác</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nhau</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6945443" y="2710984"/>
            <a:ext cx="4956747" cy="3046988"/>
          </a:xfrm>
          <a:prstGeom prst="rect">
            <a:avLst/>
          </a:prstGeom>
          <a:noFill/>
        </p:spPr>
        <p:txBody>
          <a:bodyPr wrap="square" rtlCol="0">
            <a:spAutoFit/>
          </a:bodyPr>
          <a:lstStyle/>
          <a:p>
            <a:pPr algn="just">
              <a:spcAft>
                <a:spcPts val="0"/>
              </a:spcAft>
            </a:pPr>
            <a:r>
              <a:rPr lang="en-US" sz="2400" dirty="0">
                <a:latin typeface="Times New Roman" panose="02020603050405020304" pitchFamily="18" charset="0"/>
                <a:ea typeface="Batang" panose="02030600000101010101" pitchFamily="18" charset="-127"/>
                <a:cs typeface="Times New Roman" panose="02020603050405020304" pitchFamily="18" charset="0"/>
              </a:rPr>
              <a:t>- Con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lai</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không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có</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sức</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sống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400" dirty="0">
                <a:latin typeface="Times New Roman" panose="02020603050405020304" pitchFamily="18" charset="0"/>
                <a:ea typeface="Batang" panose="02030600000101010101" pitchFamily="18" charset="-127"/>
                <a:cs typeface="Times New Roman" panose="02020603050405020304" pitchFamily="18" charset="0"/>
              </a:rPr>
              <a:t>- Con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lai</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có</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sức</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sống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nhưng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không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sinh</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sản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hữu</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tính</a:t>
            </a:r>
            <a:r>
              <a:rPr lang="en-US" sz="2400" dirty="0">
                <a:latin typeface="Times New Roman" panose="02020603050405020304" pitchFamily="18" charset="0"/>
                <a:ea typeface="Batang" panose="02030600000101010101" pitchFamily="18" charset="-127"/>
                <a:cs typeface="Times New Roman" panose="02020603050405020304" pitchFamily="18" charset="0"/>
              </a:rPr>
              <a:t> do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khác</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biệt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về</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cấu</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trúc</a:t>
            </a:r>
            <a:r>
              <a:rPr lang="en-US" sz="2400" dirty="0">
                <a:latin typeface="Times New Roman" panose="02020603050405020304" pitchFamily="18" charset="0"/>
                <a:ea typeface="Batang" panose="02030600000101010101" pitchFamily="18" charset="-127"/>
                <a:cs typeface="Times New Roman" panose="02020603050405020304" pitchFamily="18" charset="0"/>
              </a:rPr>
              <a:t> di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truyền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a:latin typeface="Times New Roman" panose="02020603050405020304" pitchFamily="18" charset="0"/>
                <a:ea typeface="Batang" panose="02030600000101010101" pitchFamily="18" charset="-127"/>
                <a:cs typeface="Times New Roman" panose="02020603050405020304" pitchFamily="18" charset="0"/>
                <a:sym typeface="Wingdings" panose="05000000000000000000" pitchFamily="2" charset="2"/>
              </a:rPr>
              <a:t></a:t>
            </a:r>
            <a:r>
              <a:rPr lang="en-US" sz="2400" dirty="0">
                <a:latin typeface="Times New Roman" panose="02020603050405020304" pitchFamily="18" charset="0"/>
                <a:ea typeface="Batang" panose="02030600000101010101" pitchFamily="18" charset="-127"/>
                <a:cs typeface="Times New Roman" panose="02020603050405020304" pitchFamily="18" charset="0"/>
              </a:rPr>
              <a:t>con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lai</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giảm</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phân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không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bình</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thường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giao</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tử</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mất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cân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bằng</a:t>
            </a:r>
            <a:r>
              <a:rPr lang="en-US" sz="2400" dirty="0">
                <a:latin typeface="Times New Roman" panose="02020603050405020304" pitchFamily="18" charset="0"/>
                <a:ea typeface="Batang" panose="02030600000101010101" pitchFamily="18" charset="-127"/>
                <a:cs typeface="Times New Roman" panose="02020603050405020304" pitchFamily="18" charset="0"/>
              </a:rPr>
              <a:t> gen </a:t>
            </a:r>
            <a:r>
              <a:rPr lang="en-US" sz="2400" dirty="0">
                <a:latin typeface="Times New Roman" panose="02020603050405020304" pitchFamily="18" charset="0"/>
                <a:ea typeface="Batang" panose="02030600000101010101" pitchFamily="18" charset="-127"/>
                <a:cs typeface="Times New Roman" panose="02020603050405020304" pitchFamily="18" charset="0"/>
                <a:sym typeface="Wingdings" panose="05000000000000000000" pitchFamily="2" charset="2"/>
              </a:rPr>
              <a: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giảm</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khả</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năng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sinh</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sản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a:latin typeface="Times New Roman" panose="02020603050405020304" pitchFamily="18" charset="0"/>
                <a:ea typeface="Batang" panose="02030600000101010101" pitchFamily="18" charset="-127"/>
                <a:cs typeface="Times New Roman" panose="02020603050405020304" pitchFamily="18" charset="0"/>
                <a:sym typeface="Wingdings" panose="05000000000000000000" pitchFamily="2" charset="2"/>
              </a:rPr>
              <a: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Cơ</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thể</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bất</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thụ</a:t>
            </a:r>
            <a:r>
              <a:rPr lang="en-US" sz="2400" dirty="0">
                <a:latin typeface="Times New Roman" panose="02020603050405020304" pitchFamily="18" charset="0"/>
                <a:ea typeface="Batang" panose="02030600000101010101" pitchFamily="18" charset="-127"/>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9" name="TextBox 8"/>
          <p:cNvSpPr txBox="1"/>
          <p:nvPr/>
        </p:nvSpPr>
        <p:spPr>
          <a:xfrm>
            <a:off x="489225" y="6190938"/>
            <a:ext cx="10957810" cy="461665"/>
          </a:xfrm>
          <a:prstGeom prst="rect">
            <a:avLst/>
          </a:prstGeom>
          <a:noFill/>
        </p:spPr>
        <p:txBody>
          <a:bodyPr wrap="square" rtlCol="0">
            <a:spAutoFit/>
          </a:bodyPr>
          <a:lstStyle/>
          <a:p>
            <a:r>
              <a:rPr lang="en-US" sz="2400" b="1" dirty="0" err="1">
                <a:latin typeface="Times New Roman" panose="02020603050405020304" pitchFamily="18" charset="0"/>
                <a:ea typeface="Batang" panose="02030600000101010101" pitchFamily="18" charset="-127"/>
                <a:cs typeface="Times New Roman" panose="02020603050405020304" pitchFamily="18" charset="0"/>
              </a:rPr>
              <a:t>Vai</a:t>
            </a:r>
            <a:r>
              <a:rPr lang="en-US" sz="2400" b="1" dirty="0">
                <a:latin typeface="Times New Roman" panose="02020603050405020304" pitchFamily="18" charset="0"/>
                <a:ea typeface="Batang" panose="02030600000101010101" pitchFamily="18" charset="-127"/>
                <a:cs typeface="Times New Roman" panose="02020603050405020304" pitchFamily="18" charset="0"/>
              </a:rPr>
              <a:t> </a:t>
            </a:r>
            <a:r>
              <a:rPr lang="en-US" sz="2400" b="1" dirty="0" err="1">
                <a:latin typeface="Times New Roman" panose="02020603050405020304" pitchFamily="18" charset="0"/>
                <a:ea typeface="Batang" panose="02030600000101010101" pitchFamily="18" charset="-127"/>
                <a:cs typeface="Times New Roman" panose="02020603050405020304" pitchFamily="18" charset="0"/>
              </a:rPr>
              <a:t>trò</a:t>
            </a:r>
            <a:r>
              <a:rPr lang="en-US" sz="2400" b="1"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Đóng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vai</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trò</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quan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trọng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trong</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hình</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thành</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loài</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Duy</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trì</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sự</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toàn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vẹn</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của</a:t>
            </a:r>
            <a:r>
              <a:rPr lang="en-US" sz="2400" dirty="0">
                <a:latin typeface="Times New Roman" panose="02020603050405020304" pitchFamily="18" charset="0"/>
                <a:ea typeface="Batang" panose="02030600000101010101" pitchFamily="18" charset="-127"/>
                <a:cs typeface="Times New Roman" panose="02020603050405020304" pitchFamily="18" charset="0"/>
              </a:rPr>
              <a:t> </a:t>
            </a:r>
            <a:r>
              <a:rPr lang="en-US" sz="2400" dirty="0" err="1">
                <a:latin typeface="Times New Roman" panose="02020603050405020304" pitchFamily="18" charset="0"/>
                <a:ea typeface="Batang" panose="02030600000101010101" pitchFamily="18" charset="-127"/>
                <a:cs typeface="Times New Roman" panose="02020603050405020304" pitchFamily="18" charset="0"/>
              </a:rPr>
              <a:t>loài</a:t>
            </a:r>
            <a:r>
              <a:rPr lang="en-US" sz="2400" dirty="0" smtClean="0">
                <a:latin typeface="Times New Roman" panose="02020603050405020304" pitchFamily="18" charset="0"/>
                <a:ea typeface="Batang" panose="02030600000101010101" pitchFamily="18" charset="-127"/>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11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anim calcmode="lin" valueType="num">
                                      <p:cBhvr>
                                        <p:cTn id="3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7" presetClass="entr" presetSubtype="0" fill="hold" nodeType="after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fade">
                                      <p:cBhvr>
                                        <p:cTn id="41" dur="1000"/>
                                        <p:tgtEl>
                                          <p:spTgt spid="7">
                                            <p:txEl>
                                              <p:pRg st="1" end="1"/>
                                            </p:txEl>
                                          </p:spTgt>
                                        </p:tgtEl>
                                      </p:cBhvr>
                                    </p:animEffect>
                                    <p:anim calcmode="lin" valueType="num">
                                      <p:cBhvr>
                                        <p:cTn id="4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7" presetClass="entr" presetSubtype="0" fill="hold" nodeType="after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fade">
                                      <p:cBhvr>
                                        <p:cTn id="47" dur="1000"/>
                                        <p:tgtEl>
                                          <p:spTgt spid="7">
                                            <p:txEl>
                                              <p:pRg st="2" end="2"/>
                                            </p:txEl>
                                          </p:spTgt>
                                        </p:tgtEl>
                                      </p:cBhvr>
                                    </p:animEffect>
                                    <p:anim calcmode="lin" valueType="num">
                                      <p:cBhvr>
                                        <p:cTn id="4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47" presetClass="entr" presetSubtype="0" fill="hold" nodeType="after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animEffect transition="in" filter="fade">
                                      <p:cBhvr>
                                        <p:cTn id="53" dur="1000"/>
                                        <p:tgtEl>
                                          <p:spTgt spid="7">
                                            <p:txEl>
                                              <p:pRg st="3" end="3"/>
                                            </p:txEl>
                                          </p:spTgt>
                                        </p:tgtEl>
                                      </p:cBhvr>
                                    </p:animEffect>
                                    <p:anim calcmode="lin" valueType="num">
                                      <p:cBhvr>
                                        <p:cTn id="54"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1" fill="hold">
                                          <p:stCondLst>
                                            <p:cond delay="0"/>
                                          </p:stCondLst>
                                        </p:cTn>
                                        <p:tgtEl>
                                          <p:spTgt spid="8">
                                            <p:txEl>
                                              <p:pRg st="0" end="0"/>
                                            </p:txEl>
                                          </p:spTgt>
                                        </p:tgtEl>
                                        <p:attrNameLst>
                                          <p:attrName>style.visibility</p:attrName>
                                        </p:attrNameLst>
                                      </p:cBhvr>
                                      <p:to>
                                        <p:strVal val="visible"/>
                                      </p:to>
                                    </p:set>
                                    <p:animEffect transition="in" filter="fade">
                                      <p:cBhvr>
                                        <p:cTn id="60" dur="1000"/>
                                        <p:tgtEl>
                                          <p:spTgt spid="8">
                                            <p:txEl>
                                              <p:pRg st="0" end="0"/>
                                            </p:txEl>
                                          </p:spTgt>
                                        </p:tgtEl>
                                      </p:cBhvr>
                                    </p:animEffect>
                                    <p:anim calcmode="lin" valueType="num">
                                      <p:cBhvr>
                                        <p:cTn id="6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47" presetClass="entr" presetSubtype="0" fill="hold" nodeType="afterEffect">
                                  <p:stCondLst>
                                    <p:cond delay="0"/>
                                  </p:stCondLst>
                                  <p:childTnLst>
                                    <p:set>
                                      <p:cBhvr>
                                        <p:cTn id="65" dur="1" fill="hold">
                                          <p:stCondLst>
                                            <p:cond delay="0"/>
                                          </p:stCondLst>
                                        </p:cTn>
                                        <p:tgtEl>
                                          <p:spTgt spid="8">
                                            <p:txEl>
                                              <p:pRg st="1" end="1"/>
                                            </p:txEl>
                                          </p:spTgt>
                                        </p:tgtEl>
                                        <p:attrNameLst>
                                          <p:attrName>style.visibility</p:attrName>
                                        </p:attrNameLst>
                                      </p:cBhvr>
                                      <p:to>
                                        <p:strVal val="visible"/>
                                      </p:to>
                                    </p:set>
                                    <p:animEffect transition="in" filter="fade">
                                      <p:cBhvr>
                                        <p:cTn id="66" dur="1000"/>
                                        <p:tgtEl>
                                          <p:spTgt spid="8">
                                            <p:txEl>
                                              <p:pRg st="1" end="1"/>
                                            </p:txEl>
                                          </p:spTgt>
                                        </p:tgtEl>
                                      </p:cBhvr>
                                    </p:animEffect>
                                    <p:anim calcmode="lin" valueType="num">
                                      <p:cBhvr>
                                        <p:cTn id="6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dissolve">
                                      <p:cBhvr>
                                        <p:cTn id="7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3"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945</Words>
  <Application>Microsoft Office PowerPoint</Application>
  <PresentationFormat>Widescreen</PresentationFormat>
  <Paragraphs>84</Paragraphs>
  <Slides>16</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Batang</vt:lpstr>
      <vt:lpstr>Arial</vt:lpstr>
      <vt:lpstr>Calibri</vt:lpstr>
      <vt:lpstr>Calibri Light</vt:lpstr>
      <vt:lpstr>Times New Roman</vt:lpstr>
      <vt:lpstr>Wingdings</vt:lpstr>
      <vt:lpstr>Office Theme</vt:lpstr>
      <vt:lpstr>1_Office Theme</vt:lpstr>
      <vt:lpstr>CHỦ ĐỀ: QUÁ TRÌNH HÌNH THÀNH QUẦN THỂ THÍCH NGHI - LOÀI  (BÀI 27+28)</vt:lpstr>
      <vt:lpstr>I.  QUÁ TRÌNH HÌNH THÀNH QUẦN THỂ THÍCH NGHI </vt:lpstr>
      <vt:lpstr>I.  QUÁ TRÌNH HÌNH THÀNH QUẦN THỂ THÍCH NGHI</vt:lpstr>
      <vt:lpstr>I.  QUÁ TRÌNH HÌNH THÀNH QUẦN THỂ THÍCH NGHI</vt:lpstr>
      <vt:lpstr>II. KHÁI NIỆM LOÀI SINH HỌC</vt:lpstr>
      <vt:lpstr>II. KHÁI NIỆM LOÀI SINH HỌC</vt:lpstr>
      <vt:lpstr>II. KHÁI NIỆM LOÀI SINH HỌC</vt:lpstr>
      <vt:lpstr>III. CÁC CƠ CHẾ CÁCH LI SINH SẢN GIỮA CÁC LOÀI</vt:lpstr>
      <vt:lpstr>III. CÁC CƠ CHẾ CÁCH LI SINH SẢN GIỮA CÁC LOÀI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QUÁ TRÌNH HÌNH THÀNH QUẦN THỂ THÍCH NGHI - LOÀI  (BÀI 27+28)</dc:title>
  <dc:creator>Microsoft account</dc:creator>
  <cp:lastModifiedBy>Microsoft account</cp:lastModifiedBy>
  <cp:revision>6</cp:revision>
  <dcterms:created xsi:type="dcterms:W3CDTF">2021-12-01T03:24:10Z</dcterms:created>
  <dcterms:modified xsi:type="dcterms:W3CDTF">2021-12-04T16:22:50Z</dcterms:modified>
</cp:coreProperties>
</file>